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222"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1824f3043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1824f3043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1824f3043e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1824f3043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1824f3043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1824f3043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38cee92f65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38cee92f6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38cee92f65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38cee92f65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38cee92f6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38cee92f6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38cee92f65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38cee92f65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1824f3043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1824f3043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38cee92f65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38cee92f6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38cee92f65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38cee92f65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38cee92f6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38cee92f6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38cee92f65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38cee92f65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38cee92f65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38cee92f65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38cee92f65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38cee92f65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38cee92f65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38cee92f65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38cee92f65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38cee92f65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38d79919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38d79919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38d799196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38d799196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38cee92f65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38cee92f65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38e87e5c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38e87e5c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1ea5c71f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1ea5c71f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38cee92f6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38cee92f6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1824f304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1824f304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1824f3043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1824f3043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1824f3043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1824f3043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1824f3043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1824f3043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1824f3043e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1824f3043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1824f3043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1824f3043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472F"/>
              </a:buClr>
              <a:buSzPts val="5200"/>
              <a:buNone/>
              <a:defRPr sz="5200">
                <a:solidFill>
                  <a:srgbClr val="00472F"/>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3063350"/>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58671" y="4694475"/>
            <a:ext cx="2658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3" name="Google Shape;5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482600" algn="ctr" rtl="0">
              <a:spcBef>
                <a:spcPts val="0"/>
              </a:spcBef>
              <a:spcAft>
                <a:spcPts val="0"/>
              </a:spcAft>
              <a:buSzPts val="4000"/>
              <a:buChar char="●"/>
              <a:defRPr/>
            </a:lvl1pPr>
            <a:lvl2pPr marL="914400" lvl="1" indent="-419100" algn="ctr" rtl="0">
              <a:spcBef>
                <a:spcPts val="500"/>
              </a:spcBef>
              <a:spcAft>
                <a:spcPts val="0"/>
              </a:spcAft>
              <a:buSzPts val="3000"/>
              <a:buChar char="○"/>
              <a:defRPr/>
            </a:lvl2pPr>
            <a:lvl3pPr marL="1371600" lvl="2" indent="-381000" algn="ctr" rtl="0">
              <a:spcBef>
                <a:spcPts val="500"/>
              </a:spcBef>
              <a:spcAft>
                <a:spcPts val="0"/>
              </a:spcAft>
              <a:buSzPts val="2400"/>
              <a:buChar char="■"/>
              <a:defRPr/>
            </a:lvl3pPr>
            <a:lvl4pPr marL="1828800" lvl="3" indent="-342900" algn="ctr" rtl="0">
              <a:spcBef>
                <a:spcPts val="500"/>
              </a:spcBef>
              <a:spcAft>
                <a:spcPts val="0"/>
              </a:spcAft>
              <a:buSzPts val="1800"/>
              <a:buChar char="●"/>
              <a:defRPr/>
            </a:lvl4pPr>
            <a:lvl5pPr marL="2286000" lvl="4" indent="-342900" algn="ctr" rtl="0">
              <a:spcBef>
                <a:spcPts val="500"/>
              </a:spcBef>
              <a:spcAft>
                <a:spcPts val="0"/>
              </a:spcAft>
              <a:buSzPts val="1800"/>
              <a:buChar char="○"/>
              <a:defRPr/>
            </a:lvl5pPr>
            <a:lvl6pPr marL="2743200" lvl="5" indent="-317500" algn="ctr" rtl="0">
              <a:spcBef>
                <a:spcPts val="500"/>
              </a:spcBef>
              <a:spcAft>
                <a:spcPts val="0"/>
              </a:spcAft>
              <a:buSzPts val="1400"/>
              <a:buChar char="■"/>
              <a:defRPr/>
            </a:lvl6pPr>
            <a:lvl7pPr marL="3200400" lvl="6" indent="-317500" algn="ctr" rtl="0">
              <a:spcBef>
                <a:spcPts val="500"/>
              </a:spcBef>
              <a:spcAft>
                <a:spcPts val="0"/>
              </a:spcAft>
              <a:buSzPts val="1400"/>
              <a:buChar char="●"/>
              <a:defRPr/>
            </a:lvl7pPr>
            <a:lvl8pPr marL="3657600" lvl="7" indent="-317500" algn="ctr" rtl="0">
              <a:spcBef>
                <a:spcPts val="500"/>
              </a:spcBef>
              <a:spcAft>
                <a:spcPts val="0"/>
              </a:spcAft>
              <a:buSzPts val="1400"/>
              <a:buChar char="○"/>
              <a:defRPr/>
            </a:lvl8pPr>
            <a:lvl9pPr marL="4114800" lvl="8" indent="-317500" algn="ctr" rtl="0">
              <a:spcBef>
                <a:spcPts val="500"/>
              </a:spcBef>
              <a:spcAft>
                <a:spcPts val="500"/>
              </a:spcAft>
              <a:buSzPts val="1400"/>
              <a:buChar char="■"/>
              <a:defRPr/>
            </a:lvl9pPr>
          </a:lstStyle>
          <a:p>
            <a:endParaRPr/>
          </a:p>
        </p:txBody>
      </p:sp>
      <p:sp>
        <p:nvSpPr>
          <p:cNvPr id="54" name="Google Shape;54;p11"/>
          <p:cNvSpPr txBox="1">
            <a:spLocks noGrp="1"/>
          </p:cNvSpPr>
          <p:nvPr>
            <p:ph type="sldNum" idx="12"/>
          </p:nvPr>
        </p:nvSpPr>
        <p:spPr>
          <a:xfrm>
            <a:off x="-58671" y="4694475"/>
            <a:ext cx="2658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58671" y="4694475"/>
            <a:ext cx="2658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58671" y="4694475"/>
            <a:ext cx="2658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948025"/>
            <a:ext cx="8520600" cy="4015800"/>
          </a:xfrm>
          <a:prstGeom prst="rect">
            <a:avLst/>
          </a:prstGeom>
        </p:spPr>
        <p:txBody>
          <a:bodyPr spcFirstLastPara="1" wrap="square" lIns="91425" tIns="91425" rIns="91425" bIns="91425" anchor="t" anchorCtr="0">
            <a:normAutofit/>
          </a:bodyPr>
          <a:lstStyle>
            <a:lvl1pPr marL="457200" lvl="0" indent="-450850" rtl="0">
              <a:spcBef>
                <a:spcPts val="0"/>
              </a:spcBef>
              <a:spcAft>
                <a:spcPts val="0"/>
              </a:spcAft>
              <a:buSzPts val="3500"/>
              <a:buChar char="●"/>
              <a:defRPr sz="3500"/>
            </a:lvl1pPr>
            <a:lvl2pPr marL="914400" lvl="1" indent="-387350" rtl="0">
              <a:spcBef>
                <a:spcPts val="500"/>
              </a:spcBef>
              <a:spcAft>
                <a:spcPts val="0"/>
              </a:spcAft>
              <a:buSzPts val="2500"/>
              <a:buChar char="○"/>
              <a:defRPr sz="2500"/>
            </a:lvl2pPr>
            <a:lvl3pPr marL="1371600" lvl="2" indent="-349250" rtl="0">
              <a:spcBef>
                <a:spcPts val="500"/>
              </a:spcBef>
              <a:spcAft>
                <a:spcPts val="0"/>
              </a:spcAft>
              <a:buSzPts val="1900"/>
              <a:buChar char="■"/>
              <a:defRPr sz="1900"/>
            </a:lvl3pPr>
            <a:lvl4pPr marL="1828800" lvl="3" indent="-311150" rtl="0">
              <a:spcBef>
                <a:spcPts val="500"/>
              </a:spcBef>
              <a:spcAft>
                <a:spcPts val="0"/>
              </a:spcAft>
              <a:buSzPts val="1300"/>
              <a:buChar char="●"/>
              <a:defRPr sz="1300"/>
            </a:lvl4pPr>
            <a:lvl5pPr marL="2286000" lvl="4" indent="-311150" rtl="0">
              <a:spcBef>
                <a:spcPts val="500"/>
              </a:spcBef>
              <a:spcAft>
                <a:spcPts val="0"/>
              </a:spcAft>
              <a:buSzPts val="1300"/>
              <a:buChar char="○"/>
              <a:defRPr sz="1300"/>
            </a:lvl5pPr>
            <a:lvl6pPr marL="2743200" lvl="5" indent="-285750" rtl="0">
              <a:spcBef>
                <a:spcPts val="500"/>
              </a:spcBef>
              <a:spcAft>
                <a:spcPts val="0"/>
              </a:spcAft>
              <a:buSzPts val="900"/>
              <a:buChar char="■"/>
              <a:defRPr sz="900"/>
            </a:lvl6pPr>
            <a:lvl7pPr marL="3200400" lvl="6" indent="-285750" rtl="0">
              <a:spcBef>
                <a:spcPts val="500"/>
              </a:spcBef>
              <a:spcAft>
                <a:spcPts val="0"/>
              </a:spcAft>
              <a:buSzPts val="900"/>
              <a:buChar char="●"/>
              <a:defRPr sz="900"/>
            </a:lvl7pPr>
            <a:lvl8pPr marL="3657600" lvl="7" indent="-285750" rtl="0">
              <a:spcBef>
                <a:spcPts val="500"/>
              </a:spcBef>
              <a:spcAft>
                <a:spcPts val="0"/>
              </a:spcAft>
              <a:buSzPts val="900"/>
              <a:buChar char="○"/>
              <a:defRPr sz="900"/>
            </a:lvl8pPr>
            <a:lvl9pPr marL="4114800" lvl="8" indent="-285750" rtl="0">
              <a:spcBef>
                <a:spcPts val="500"/>
              </a:spcBef>
              <a:spcAft>
                <a:spcPts val="500"/>
              </a:spcAft>
              <a:buSzPts val="900"/>
              <a:buChar char="■"/>
              <a:defRPr sz="900"/>
            </a:lvl9pPr>
          </a:lstStyle>
          <a:p>
            <a:endParaRPr/>
          </a:p>
        </p:txBody>
      </p:sp>
      <p:sp>
        <p:nvSpPr>
          <p:cNvPr id="20" name="Google Shape;20;p4"/>
          <p:cNvSpPr txBox="1">
            <a:spLocks noGrp="1"/>
          </p:cNvSpPr>
          <p:nvPr>
            <p:ph type="sldNum" idx="12"/>
          </p:nvPr>
        </p:nvSpPr>
        <p:spPr>
          <a:xfrm>
            <a:off x="-58671" y="4694475"/>
            <a:ext cx="2658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cxnSp>
        <p:nvCxnSpPr>
          <p:cNvPr id="21" name="Google Shape;21;p4"/>
          <p:cNvCxnSpPr/>
          <p:nvPr/>
        </p:nvCxnSpPr>
        <p:spPr>
          <a:xfrm>
            <a:off x="207200" y="773800"/>
            <a:ext cx="8957700" cy="9300"/>
          </a:xfrm>
          <a:prstGeom prst="straightConnector1">
            <a:avLst/>
          </a:prstGeom>
          <a:noFill/>
          <a:ln w="9525" cap="flat" cmpd="sng">
            <a:solidFill>
              <a:srgbClr val="00472F"/>
            </a:solidFill>
            <a:prstDash val="solid"/>
            <a:round/>
            <a:headEnd type="none" w="med" len="med"/>
            <a:tailEnd type="none" w="med" len="med"/>
          </a:ln>
        </p:spPr>
      </p:cxnSp>
      <p:pic>
        <p:nvPicPr>
          <p:cNvPr id="22" name="Google Shape;22;p4"/>
          <p:cNvPicPr preferRelativeResize="0"/>
          <p:nvPr/>
        </p:nvPicPr>
        <p:blipFill>
          <a:blip r:embed="rId2">
            <a:alphaModFix/>
          </a:blip>
          <a:stretch>
            <a:fillRect/>
          </a:stretch>
        </p:blipFill>
        <p:spPr>
          <a:xfrm>
            <a:off x="8176425" y="36169"/>
            <a:ext cx="685800" cy="6858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36170"/>
            <a:ext cx="8520600" cy="737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500"/>
              </a:spcBef>
              <a:spcAft>
                <a:spcPts val="0"/>
              </a:spcAft>
              <a:buSzPts val="1200"/>
              <a:buChar char="○"/>
              <a:defRPr sz="1200"/>
            </a:lvl2pPr>
            <a:lvl3pPr marL="1371600" lvl="2" indent="-304800" rtl="0">
              <a:spcBef>
                <a:spcPts val="500"/>
              </a:spcBef>
              <a:spcAft>
                <a:spcPts val="0"/>
              </a:spcAft>
              <a:buSzPts val="1200"/>
              <a:buChar char="■"/>
              <a:defRPr sz="1200"/>
            </a:lvl3pPr>
            <a:lvl4pPr marL="1828800" lvl="3" indent="-304800" rtl="0">
              <a:spcBef>
                <a:spcPts val="500"/>
              </a:spcBef>
              <a:spcAft>
                <a:spcPts val="0"/>
              </a:spcAft>
              <a:buSzPts val="1200"/>
              <a:buChar char="●"/>
              <a:defRPr sz="1200"/>
            </a:lvl4pPr>
            <a:lvl5pPr marL="2286000" lvl="4" indent="-304800" rtl="0">
              <a:spcBef>
                <a:spcPts val="500"/>
              </a:spcBef>
              <a:spcAft>
                <a:spcPts val="0"/>
              </a:spcAft>
              <a:buSzPts val="1200"/>
              <a:buChar char="○"/>
              <a:defRPr sz="1200"/>
            </a:lvl5pPr>
            <a:lvl6pPr marL="2743200" lvl="5" indent="-304800" rtl="0">
              <a:spcBef>
                <a:spcPts val="500"/>
              </a:spcBef>
              <a:spcAft>
                <a:spcPts val="0"/>
              </a:spcAft>
              <a:buSzPts val="1200"/>
              <a:buChar char="■"/>
              <a:defRPr sz="1200"/>
            </a:lvl6pPr>
            <a:lvl7pPr marL="3200400" lvl="6" indent="-304800" rtl="0">
              <a:spcBef>
                <a:spcPts val="500"/>
              </a:spcBef>
              <a:spcAft>
                <a:spcPts val="0"/>
              </a:spcAft>
              <a:buSzPts val="1200"/>
              <a:buChar char="●"/>
              <a:defRPr sz="1200"/>
            </a:lvl7pPr>
            <a:lvl8pPr marL="3657600" lvl="7" indent="-304800" rtl="0">
              <a:spcBef>
                <a:spcPts val="500"/>
              </a:spcBef>
              <a:spcAft>
                <a:spcPts val="0"/>
              </a:spcAft>
              <a:buSzPts val="1200"/>
              <a:buChar char="○"/>
              <a:defRPr sz="1200"/>
            </a:lvl8pPr>
            <a:lvl9pPr marL="4114800" lvl="8" indent="-304800" rtl="0">
              <a:spcBef>
                <a:spcPts val="500"/>
              </a:spcBef>
              <a:spcAft>
                <a:spcPts val="5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500"/>
              </a:spcBef>
              <a:spcAft>
                <a:spcPts val="0"/>
              </a:spcAft>
              <a:buSzPts val="1200"/>
              <a:buChar char="○"/>
              <a:defRPr sz="1200"/>
            </a:lvl2pPr>
            <a:lvl3pPr marL="1371600" lvl="2" indent="-304800" rtl="0">
              <a:spcBef>
                <a:spcPts val="500"/>
              </a:spcBef>
              <a:spcAft>
                <a:spcPts val="0"/>
              </a:spcAft>
              <a:buSzPts val="1200"/>
              <a:buChar char="■"/>
              <a:defRPr sz="1200"/>
            </a:lvl3pPr>
            <a:lvl4pPr marL="1828800" lvl="3" indent="-304800" rtl="0">
              <a:spcBef>
                <a:spcPts val="500"/>
              </a:spcBef>
              <a:spcAft>
                <a:spcPts val="0"/>
              </a:spcAft>
              <a:buSzPts val="1200"/>
              <a:buChar char="●"/>
              <a:defRPr sz="1200"/>
            </a:lvl4pPr>
            <a:lvl5pPr marL="2286000" lvl="4" indent="-304800" rtl="0">
              <a:spcBef>
                <a:spcPts val="500"/>
              </a:spcBef>
              <a:spcAft>
                <a:spcPts val="0"/>
              </a:spcAft>
              <a:buSzPts val="1200"/>
              <a:buChar char="○"/>
              <a:defRPr sz="1200"/>
            </a:lvl5pPr>
            <a:lvl6pPr marL="2743200" lvl="5" indent="-304800" rtl="0">
              <a:spcBef>
                <a:spcPts val="500"/>
              </a:spcBef>
              <a:spcAft>
                <a:spcPts val="0"/>
              </a:spcAft>
              <a:buSzPts val="1200"/>
              <a:buChar char="■"/>
              <a:defRPr sz="1200"/>
            </a:lvl6pPr>
            <a:lvl7pPr marL="3200400" lvl="6" indent="-304800" rtl="0">
              <a:spcBef>
                <a:spcPts val="500"/>
              </a:spcBef>
              <a:spcAft>
                <a:spcPts val="0"/>
              </a:spcAft>
              <a:buSzPts val="1200"/>
              <a:buChar char="●"/>
              <a:defRPr sz="1200"/>
            </a:lvl7pPr>
            <a:lvl8pPr marL="3657600" lvl="7" indent="-304800" rtl="0">
              <a:spcBef>
                <a:spcPts val="500"/>
              </a:spcBef>
              <a:spcAft>
                <a:spcPts val="0"/>
              </a:spcAft>
              <a:buSzPts val="1200"/>
              <a:buChar char="○"/>
              <a:defRPr sz="1200"/>
            </a:lvl8pPr>
            <a:lvl9pPr marL="4114800" lvl="8" indent="-304800" rtl="0">
              <a:spcBef>
                <a:spcPts val="500"/>
              </a:spcBef>
              <a:spcAft>
                <a:spcPts val="500"/>
              </a:spcAft>
              <a:buSzPts val="1200"/>
              <a:buChar char="■"/>
              <a:defRPr sz="1200"/>
            </a:lvl9pPr>
          </a:lstStyle>
          <a:p>
            <a:endParaRPr/>
          </a:p>
        </p:txBody>
      </p:sp>
      <p:sp>
        <p:nvSpPr>
          <p:cNvPr id="27" name="Google Shape;27;p5"/>
          <p:cNvSpPr txBox="1">
            <a:spLocks noGrp="1"/>
          </p:cNvSpPr>
          <p:nvPr>
            <p:ph type="sldNum" idx="12"/>
          </p:nvPr>
        </p:nvSpPr>
        <p:spPr>
          <a:xfrm>
            <a:off x="-58671" y="4694475"/>
            <a:ext cx="2658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cxnSp>
        <p:nvCxnSpPr>
          <p:cNvPr id="28" name="Google Shape;28;p5"/>
          <p:cNvCxnSpPr/>
          <p:nvPr/>
        </p:nvCxnSpPr>
        <p:spPr>
          <a:xfrm>
            <a:off x="207200" y="773800"/>
            <a:ext cx="8957700" cy="9300"/>
          </a:xfrm>
          <a:prstGeom prst="straightConnector1">
            <a:avLst/>
          </a:prstGeom>
          <a:noFill/>
          <a:ln w="9525" cap="flat" cmpd="sng">
            <a:solidFill>
              <a:srgbClr val="00472F"/>
            </a:solidFill>
            <a:prstDash val="solid"/>
            <a:round/>
            <a:headEnd type="none" w="med" len="med"/>
            <a:tailEnd type="none" w="med" len="med"/>
          </a:ln>
        </p:spPr>
      </p:cxnSp>
      <p:pic>
        <p:nvPicPr>
          <p:cNvPr id="29" name="Google Shape;29;p5"/>
          <p:cNvPicPr preferRelativeResize="0"/>
          <p:nvPr/>
        </p:nvPicPr>
        <p:blipFill>
          <a:blip r:embed="rId2">
            <a:alphaModFix/>
          </a:blip>
          <a:stretch>
            <a:fillRect/>
          </a:stretch>
        </p:blipFill>
        <p:spPr>
          <a:xfrm>
            <a:off x="8176425" y="36169"/>
            <a:ext cx="685800" cy="685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6170"/>
            <a:ext cx="8520600" cy="737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 name="Google Shape;32;p6"/>
          <p:cNvSpPr txBox="1">
            <a:spLocks noGrp="1"/>
          </p:cNvSpPr>
          <p:nvPr>
            <p:ph type="sldNum" idx="12"/>
          </p:nvPr>
        </p:nvSpPr>
        <p:spPr>
          <a:xfrm>
            <a:off x="-58671" y="4694475"/>
            <a:ext cx="2658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cxnSp>
        <p:nvCxnSpPr>
          <p:cNvPr id="33" name="Google Shape;33;p6"/>
          <p:cNvCxnSpPr/>
          <p:nvPr/>
        </p:nvCxnSpPr>
        <p:spPr>
          <a:xfrm>
            <a:off x="207200" y="773800"/>
            <a:ext cx="8957700" cy="9300"/>
          </a:xfrm>
          <a:prstGeom prst="straightConnector1">
            <a:avLst/>
          </a:prstGeom>
          <a:noFill/>
          <a:ln w="9525" cap="flat" cmpd="sng">
            <a:solidFill>
              <a:srgbClr val="00472F"/>
            </a:solidFill>
            <a:prstDash val="solid"/>
            <a:round/>
            <a:headEnd type="none" w="med" len="med"/>
            <a:tailEnd type="none" w="med" len="med"/>
          </a:ln>
        </p:spPr>
      </p:cxnSp>
      <p:pic>
        <p:nvPicPr>
          <p:cNvPr id="34" name="Google Shape;34;p6"/>
          <p:cNvPicPr preferRelativeResize="0"/>
          <p:nvPr/>
        </p:nvPicPr>
        <p:blipFill>
          <a:blip r:embed="rId2">
            <a:alphaModFix/>
          </a:blip>
          <a:stretch>
            <a:fillRect/>
          </a:stretch>
        </p:blipFill>
        <p:spPr>
          <a:xfrm>
            <a:off x="8176425" y="36169"/>
            <a:ext cx="685800" cy="685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500"/>
              </a:spcBef>
              <a:spcAft>
                <a:spcPts val="0"/>
              </a:spcAft>
              <a:buSzPts val="1200"/>
              <a:buChar char="○"/>
              <a:defRPr sz="1200"/>
            </a:lvl2pPr>
            <a:lvl3pPr marL="1371600" lvl="2" indent="-304800" rtl="0">
              <a:spcBef>
                <a:spcPts val="500"/>
              </a:spcBef>
              <a:spcAft>
                <a:spcPts val="0"/>
              </a:spcAft>
              <a:buSzPts val="1200"/>
              <a:buChar char="■"/>
              <a:defRPr sz="1200"/>
            </a:lvl3pPr>
            <a:lvl4pPr marL="1828800" lvl="3" indent="-304800" rtl="0">
              <a:spcBef>
                <a:spcPts val="500"/>
              </a:spcBef>
              <a:spcAft>
                <a:spcPts val="0"/>
              </a:spcAft>
              <a:buSzPts val="1200"/>
              <a:buChar char="●"/>
              <a:defRPr sz="1200"/>
            </a:lvl4pPr>
            <a:lvl5pPr marL="2286000" lvl="4" indent="-304800" rtl="0">
              <a:spcBef>
                <a:spcPts val="500"/>
              </a:spcBef>
              <a:spcAft>
                <a:spcPts val="0"/>
              </a:spcAft>
              <a:buSzPts val="1200"/>
              <a:buChar char="○"/>
              <a:defRPr sz="1200"/>
            </a:lvl5pPr>
            <a:lvl6pPr marL="2743200" lvl="5" indent="-304800" rtl="0">
              <a:spcBef>
                <a:spcPts val="500"/>
              </a:spcBef>
              <a:spcAft>
                <a:spcPts val="0"/>
              </a:spcAft>
              <a:buSzPts val="1200"/>
              <a:buChar char="■"/>
              <a:defRPr sz="1200"/>
            </a:lvl6pPr>
            <a:lvl7pPr marL="3200400" lvl="6" indent="-304800" rtl="0">
              <a:spcBef>
                <a:spcPts val="500"/>
              </a:spcBef>
              <a:spcAft>
                <a:spcPts val="0"/>
              </a:spcAft>
              <a:buSzPts val="1200"/>
              <a:buChar char="●"/>
              <a:defRPr sz="1200"/>
            </a:lvl7pPr>
            <a:lvl8pPr marL="3657600" lvl="7" indent="-304800" rtl="0">
              <a:spcBef>
                <a:spcPts val="500"/>
              </a:spcBef>
              <a:spcAft>
                <a:spcPts val="0"/>
              </a:spcAft>
              <a:buSzPts val="1200"/>
              <a:buChar char="○"/>
              <a:defRPr sz="1200"/>
            </a:lvl8pPr>
            <a:lvl9pPr marL="4114800" lvl="8" indent="-304800" rtl="0">
              <a:spcBef>
                <a:spcPts val="500"/>
              </a:spcBef>
              <a:spcAft>
                <a:spcPts val="500"/>
              </a:spcAft>
              <a:buSzPts val="1200"/>
              <a:buChar char="■"/>
              <a:defRPr sz="1200"/>
            </a:lvl9pPr>
          </a:lstStyle>
          <a:p>
            <a:endParaRPr/>
          </a:p>
        </p:txBody>
      </p:sp>
      <p:sp>
        <p:nvSpPr>
          <p:cNvPr id="38" name="Google Shape;38;p7"/>
          <p:cNvSpPr txBox="1">
            <a:spLocks noGrp="1"/>
          </p:cNvSpPr>
          <p:nvPr>
            <p:ph type="sldNum" idx="12"/>
          </p:nvPr>
        </p:nvSpPr>
        <p:spPr>
          <a:xfrm>
            <a:off x="-58671" y="4694475"/>
            <a:ext cx="2658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58671" y="4694475"/>
            <a:ext cx="2658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5" name="Google Shape;4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6" name="Google Shape;4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482600" rtl="0">
              <a:spcBef>
                <a:spcPts val="0"/>
              </a:spcBef>
              <a:spcAft>
                <a:spcPts val="0"/>
              </a:spcAft>
              <a:buSzPts val="4000"/>
              <a:buChar char="●"/>
              <a:defRPr/>
            </a:lvl1pPr>
            <a:lvl2pPr marL="914400" lvl="1" indent="-419100" rtl="0">
              <a:spcBef>
                <a:spcPts val="500"/>
              </a:spcBef>
              <a:spcAft>
                <a:spcPts val="0"/>
              </a:spcAft>
              <a:buSzPts val="3000"/>
              <a:buChar char="○"/>
              <a:defRPr/>
            </a:lvl2pPr>
            <a:lvl3pPr marL="1371600" lvl="2" indent="-381000" rtl="0">
              <a:spcBef>
                <a:spcPts val="500"/>
              </a:spcBef>
              <a:spcAft>
                <a:spcPts val="0"/>
              </a:spcAft>
              <a:buSzPts val="2400"/>
              <a:buChar char="■"/>
              <a:defRPr/>
            </a:lvl3pPr>
            <a:lvl4pPr marL="1828800" lvl="3" indent="-342900" rtl="0">
              <a:spcBef>
                <a:spcPts val="500"/>
              </a:spcBef>
              <a:spcAft>
                <a:spcPts val="0"/>
              </a:spcAft>
              <a:buSzPts val="1800"/>
              <a:buChar char="●"/>
              <a:defRPr/>
            </a:lvl4pPr>
            <a:lvl5pPr marL="2286000" lvl="4" indent="-342900" rtl="0">
              <a:spcBef>
                <a:spcPts val="500"/>
              </a:spcBef>
              <a:spcAft>
                <a:spcPts val="0"/>
              </a:spcAft>
              <a:buSzPts val="1800"/>
              <a:buChar char="○"/>
              <a:defRPr/>
            </a:lvl5pPr>
            <a:lvl6pPr marL="2743200" lvl="5" indent="-317500" rtl="0">
              <a:spcBef>
                <a:spcPts val="500"/>
              </a:spcBef>
              <a:spcAft>
                <a:spcPts val="0"/>
              </a:spcAft>
              <a:buSzPts val="1400"/>
              <a:buChar char="■"/>
              <a:defRPr/>
            </a:lvl6pPr>
            <a:lvl7pPr marL="3200400" lvl="6" indent="-317500" rtl="0">
              <a:spcBef>
                <a:spcPts val="500"/>
              </a:spcBef>
              <a:spcAft>
                <a:spcPts val="0"/>
              </a:spcAft>
              <a:buSzPts val="1400"/>
              <a:buChar char="●"/>
              <a:defRPr/>
            </a:lvl7pPr>
            <a:lvl8pPr marL="3657600" lvl="7" indent="-317500" rtl="0">
              <a:spcBef>
                <a:spcPts val="500"/>
              </a:spcBef>
              <a:spcAft>
                <a:spcPts val="0"/>
              </a:spcAft>
              <a:buSzPts val="1400"/>
              <a:buChar char="○"/>
              <a:defRPr/>
            </a:lvl8pPr>
            <a:lvl9pPr marL="4114800" lvl="8" indent="-317500" rtl="0">
              <a:spcBef>
                <a:spcPts val="500"/>
              </a:spcBef>
              <a:spcAft>
                <a:spcPts val="500"/>
              </a:spcAft>
              <a:buSzPts val="1400"/>
              <a:buChar char="■"/>
              <a:defRPr/>
            </a:lvl9pPr>
          </a:lstStyle>
          <a:p>
            <a:endParaRPr/>
          </a:p>
        </p:txBody>
      </p:sp>
      <p:sp>
        <p:nvSpPr>
          <p:cNvPr id="47" name="Google Shape;47;p9"/>
          <p:cNvSpPr txBox="1">
            <a:spLocks noGrp="1"/>
          </p:cNvSpPr>
          <p:nvPr>
            <p:ph type="sldNum" idx="12"/>
          </p:nvPr>
        </p:nvSpPr>
        <p:spPr>
          <a:xfrm>
            <a:off x="-58671" y="4694475"/>
            <a:ext cx="2658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4000"/>
              <a:buNone/>
              <a:defRPr/>
            </a:lvl1pPr>
          </a:lstStyle>
          <a:p>
            <a:endParaRPr/>
          </a:p>
        </p:txBody>
      </p:sp>
      <p:sp>
        <p:nvSpPr>
          <p:cNvPr id="50" name="Google Shape;50;p10"/>
          <p:cNvSpPr txBox="1">
            <a:spLocks noGrp="1"/>
          </p:cNvSpPr>
          <p:nvPr>
            <p:ph type="sldNum" idx="12"/>
          </p:nvPr>
        </p:nvSpPr>
        <p:spPr>
          <a:xfrm>
            <a:off x="-58671" y="4694475"/>
            <a:ext cx="2658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207300" cy="5143500"/>
          </a:xfrm>
          <a:prstGeom prst="rect">
            <a:avLst/>
          </a:prstGeom>
          <a:solidFill>
            <a:srgbClr val="00472F"/>
          </a:solidFill>
          <a:ln w="38100" cap="flat" cmpd="sng">
            <a:solidFill>
              <a:srgbClr val="0047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311700" y="36170"/>
            <a:ext cx="8520600" cy="737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472F"/>
              </a:buClr>
              <a:buSzPts val="4000"/>
              <a:buNone/>
              <a:defRPr sz="4000" b="1">
                <a:solidFill>
                  <a:srgbClr val="00472F"/>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 name="Google Shape;8;p1"/>
          <p:cNvSpPr txBox="1">
            <a:spLocks noGrp="1"/>
          </p:cNvSpPr>
          <p:nvPr>
            <p:ph type="body" idx="1"/>
          </p:nvPr>
        </p:nvSpPr>
        <p:spPr>
          <a:xfrm>
            <a:off x="311700" y="948025"/>
            <a:ext cx="8520600" cy="4015800"/>
          </a:xfrm>
          <a:prstGeom prst="rect">
            <a:avLst/>
          </a:prstGeom>
          <a:noFill/>
          <a:ln>
            <a:noFill/>
          </a:ln>
        </p:spPr>
        <p:txBody>
          <a:bodyPr spcFirstLastPara="1" wrap="square" lIns="91425" tIns="91425" rIns="91425" bIns="91425" anchor="t" anchorCtr="0">
            <a:noAutofit/>
          </a:bodyPr>
          <a:lstStyle>
            <a:lvl1pPr marL="457200" lvl="0" indent="-482600" rtl="0">
              <a:lnSpc>
                <a:spcPct val="100000"/>
              </a:lnSpc>
              <a:spcBef>
                <a:spcPts val="0"/>
              </a:spcBef>
              <a:spcAft>
                <a:spcPts val="0"/>
              </a:spcAft>
              <a:buSzPts val="4000"/>
              <a:buChar char="●"/>
              <a:defRPr sz="4000"/>
            </a:lvl1pPr>
            <a:lvl2pPr marL="914400" lvl="1" indent="-419100" rtl="0">
              <a:lnSpc>
                <a:spcPct val="100000"/>
              </a:lnSpc>
              <a:spcBef>
                <a:spcPts val="500"/>
              </a:spcBef>
              <a:spcAft>
                <a:spcPts val="0"/>
              </a:spcAft>
              <a:buSzPts val="3000"/>
              <a:buChar char="○"/>
              <a:defRPr sz="3000"/>
            </a:lvl2pPr>
            <a:lvl3pPr marL="1371600" lvl="2" indent="-381000" rtl="0">
              <a:lnSpc>
                <a:spcPct val="100000"/>
              </a:lnSpc>
              <a:spcBef>
                <a:spcPts val="500"/>
              </a:spcBef>
              <a:spcAft>
                <a:spcPts val="0"/>
              </a:spcAft>
              <a:buSzPts val="2400"/>
              <a:buChar char="■"/>
              <a:defRPr sz="2400"/>
            </a:lvl3pPr>
            <a:lvl4pPr marL="1828800" lvl="3" indent="-342900" rtl="0">
              <a:lnSpc>
                <a:spcPct val="100000"/>
              </a:lnSpc>
              <a:spcBef>
                <a:spcPts val="500"/>
              </a:spcBef>
              <a:spcAft>
                <a:spcPts val="0"/>
              </a:spcAft>
              <a:buSzPts val="1800"/>
              <a:buChar char="●"/>
              <a:defRPr sz="1800"/>
            </a:lvl4pPr>
            <a:lvl5pPr marL="2286000" lvl="4" indent="-342900" rtl="0">
              <a:lnSpc>
                <a:spcPct val="100000"/>
              </a:lnSpc>
              <a:spcBef>
                <a:spcPts val="500"/>
              </a:spcBef>
              <a:spcAft>
                <a:spcPts val="0"/>
              </a:spcAft>
              <a:buSzPts val="1800"/>
              <a:buChar char="○"/>
              <a:defRPr sz="1800"/>
            </a:lvl5pPr>
            <a:lvl6pPr marL="2743200" lvl="5" indent="-317500" rtl="0">
              <a:lnSpc>
                <a:spcPct val="100000"/>
              </a:lnSpc>
              <a:spcBef>
                <a:spcPts val="500"/>
              </a:spcBef>
              <a:spcAft>
                <a:spcPts val="0"/>
              </a:spcAft>
              <a:buSzPts val="1400"/>
              <a:buChar char="■"/>
              <a:defRPr/>
            </a:lvl6pPr>
            <a:lvl7pPr marL="3200400" lvl="6" indent="-317500" rtl="0">
              <a:lnSpc>
                <a:spcPct val="100000"/>
              </a:lnSpc>
              <a:spcBef>
                <a:spcPts val="500"/>
              </a:spcBef>
              <a:spcAft>
                <a:spcPts val="0"/>
              </a:spcAft>
              <a:buSzPts val="1400"/>
              <a:buChar char="●"/>
              <a:defRPr/>
            </a:lvl7pPr>
            <a:lvl8pPr marL="3657600" lvl="7" indent="-317500" rtl="0">
              <a:lnSpc>
                <a:spcPct val="100000"/>
              </a:lnSpc>
              <a:spcBef>
                <a:spcPts val="500"/>
              </a:spcBef>
              <a:spcAft>
                <a:spcPts val="0"/>
              </a:spcAft>
              <a:buSzPts val="1400"/>
              <a:buChar char="○"/>
              <a:defRPr/>
            </a:lvl8pPr>
            <a:lvl9pPr marL="4114800" lvl="8" indent="-317500" rtl="0">
              <a:lnSpc>
                <a:spcPct val="100000"/>
              </a:lnSpc>
              <a:spcBef>
                <a:spcPts val="500"/>
              </a:spcBef>
              <a:spcAft>
                <a:spcPts val="500"/>
              </a:spcAft>
              <a:buSzPts val="1400"/>
              <a:buChar char="■"/>
              <a:defRPr/>
            </a:lvl9pPr>
          </a:lstStyle>
          <a:p>
            <a:endParaRPr/>
          </a:p>
        </p:txBody>
      </p:sp>
      <p:sp>
        <p:nvSpPr>
          <p:cNvPr id="9" name="Google Shape;9;p1"/>
          <p:cNvSpPr txBox="1">
            <a:spLocks noGrp="1"/>
          </p:cNvSpPr>
          <p:nvPr>
            <p:ph type="sldNum" idx="12"/>
          </p:nvPr>
        </p:nvSpPr>
        <p:spPr>
          <a:xfrm>
            <a:off x="-58671" y="4694475"/>
            <a:ext cx="2658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rgbClr val="FFFFFF"/>
                </a:solidFill>
              </a:defRPr>
            </a:lvl1pPr>
            <a:lvl2pPr lvl="1" algn="r" rtl="0">
              <a:buNone/>
              <a:defRPr sz="1000">
                <a:solidFill>
                  <a:srgbClr val="FFFFFF"/>
                </a:solidFill>
              </a:defRPr>
            </a:lvl2pPr>
            <a:lvl3pPr lvl="2" algn="r" rtl="0">
              <a:buNone/>
              <a:defRPr sz="1000">
                <a:solidFill>
                  <a:srgbClr val="FFFFFF"/>
                </a:solidFill>
              </a:defRPr>
            </a:lvl3pPr>
            <a:lvl4pPr lvl="3" algn="r" rtl="0">
              <a:buNone/>
              <a:defRPr sz="1000">
                <a:solidFill>
                  <a:srgbClr val="FFFFFF"/>
                </a:solidFill>
              </a:defRPr>
            </a:lvl4pPr>
            <a:lvl5pPr lvl="4" algn="r" rtl="0">
              <a:buNone/>
              <a:defRPr sz="1000">
                <a:solidFill>
                  <a:srgbClr val="FFFFFF"/>
                </a:solidFill>
              </a:defRPr>
            </a:lvl5pPr>
            <a:lvl6pPr lvl="5" algn="r" rtl="0">
              <a:buNone/>
              <a:defRPr sz="1000">
                <a:solidFill>
                  <a:srgbClr val="FFFFFF"/>
                </a:solidFill>
              </a:defRPr>
            </a:lvl6pPr>
            <a:lvl7pPr lvl="6" algn="r" rtl="0">
              <a:buNone/>
              <a:defRPr sz="1000">
                <a:solidFill>
                  <a:srgbClr val="FFFFFF"/>
                </a:solidFill>
              </a:defRPr>
            </a:lvl7pPr>
            <a:lvl8pPr lvl="7" algn="r" rtl="0">
              <a:buNone/>
              <a:defRPr sz="1000">
                <a:solidFill>
                  <a:srgbClr val="FFFFFF"/>
                </a:solidFill>
              </a:defRPr>
            </a:lvl8pPr>
            <a:lvl9pPr lvl="8" algn="r" rtl="0">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dreamstudio.ai"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hyperlink" Target="https://www.nvidia.com/en-us/research/ai-playground/" TargetMode="External"/><Relationship Id="rId4" Type="http://schemas.openxmlformats.org/officeDocument/2006/relationships/hyperlink" Target="https://openai.com/product/dall-e-2"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hyperlink" Target="https://autogpt.net/" TargetMode="External"/><Relationship Id="rId3" Type="http://schemas.openxmlformats.org/officeDocument/2006/relationships/hyperlink" Target="https://arxiv.org/abs/2304.11062" TargetMode="External"/><Relationship Id="rId7" Type="http://schemas.openxmlformats.org/officeDocument/2006/relationships/hyperlink" Target="https://github.com/NVIDIA/NeMo-Guardrails"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blog.replit.com/llm-training" TargetMode="External"/><Relationship Id="rId5" Type="http://schemas.openxmlformats.org/officeDocument/2006/relationships/hyperlink" Target="https://arstechnica.com/information-technology/2023/04/chatgpt-users-can-now-opt-out-of-chat-history-and-model-training/" TargetMode="External"/><Relationship Id="rId4" Type="http://schemas.openxmlformats.org/officeDocument/2006/relationships/hyperlink" Target="https://huggingface.co/cha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Understanding ChatGPT</a:t>
            </a:r>
            <a:endParaRPr/>
          </a:p>
        </p:txBody>
      </p:sp>
      <p:sp>
        <p:nvSpPr>
          <p:cNvPr id="62" name="Google Shape;62;p13"/>
          <p:cNvSpPr txBox="1">
            <a:spLocks noGrp="1"/>
          </p:cNvSpPr>
          <p:nvPr>
            <p:ph type="subTitle" idx="1"/>
          </p:nvPr>
        </p:nvSpPr>
        <p:spPr>
          <a:xfrm>
            <a:off x="311700" y="30633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Dr. Simon McCallum</a:t>
            </a:r>
            <a:endParaRPr/>
          </a:p>
        </p:txBody>
      </p:sp>
      <p:pic>
        <p:nvPicPr>
          <p:cNvPr id="63" name="Google Shape;63;p13"/>
          <p:cNvPicPr preferRelativeResize="0"/>
          <p:nvPr/>
        </p:nvPicPr>
        <p:blipFill>
          <a:blip r:embed="rId3">
            <a:alphaModFix/>
          </a:blip>
          <a:stretch>
            <a:fillRect/>
          </a:stretch>
        </p:blipFill>
        <p:spPr>
          <a:xfrm>
            <a:off x="7335075" y="0"/>
            <a:ext cx="1808925" cy="1448225"/>
          </a:xfrm>
          <a:prstGeom prst="rect">
            <a:avLst/>
          </a:prstGeom>
          <a:noFill/>
          <a:ln>
            <a:noFill/>
          </a:ln>
        </p:spPr>
      </p:pic>
      <p:pic>
        <p:nvPicPr>
          <p:cNvPr id="64" name="Google Shape;64;p13"/>
          <p:cNvPicPr preferRelativeResize="0"/>
          <p:nvPr/>
        </p:nvPicPr>
        <p:blipFill>
          <a:blip r:embed="rId4">
            <a:alphaModFix/>
          </a:blip>
          <a:stretch>
            <a:fillRect/>
          </a:stretch>
        </p:blipFill>
        <p:spPr>
          <a:xfrm>
            <a:off x="220250" y="3855950"/>
            <a:ext cx="1287552" cy="12875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Problems</a:t>
            </a:r>
            <a:endParaRPr/>
          </a:p>
        </p:txBody>
      </p:sp>
      <p:sp>
        <p:nvSpPr>
          <p:cNvPr id="122" name="Google Shape;122;p22"/>
          <p:cNvSpPr txBox="1">
            <a:spLocks noGrp="1"/>
          </p:cNvSpPr>
          <p:nvPr>
            <p:ph type="body" idx="1"/>
          </p:nvPr>
        </p:nvSpPr>
        <p:spPr>
          <a:xfrm>
            <a:off x="311700" y="948025"/>
            <a:ext cx="8520600" cy="40158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GB" b="1"/>
              <a:t>Problem:</a:t>
            </a:r>
            <a:r>
              <a:rPr lang="en-GB"/>
              <a:t> Does not have good structure in its writing</a:t>
            </a:r>
            <a:endParaRPr/>
          </a:p>
          <a:p>
            <a:pPr marL="0" lvl="0" indent="0" algn="l" rtl="0">
              <a:spcBef>
                <a:spcPts val="500"/>
              </a:spcBef>
              <a:spcAft>
                <a:spcPts val="0"/>
              </a:spcAft>
              <a:buNone/>
            </a:pPr>
            <a:r>
              <a:rPr lang="en-GB" b="1"/>
              <a:t>Reason: </a:t>
            </a:r>
            <a:r>
              <a:rPr lang="en-GB"/>
              <a:t>Straight forward creation of content</a:t>
            </a:r>
            <a:endParaRPr/>
          </a:p>
          <a:p>
            <a:pPr marL="0" lvl="0" indent="0" algn="l" rtl="0">
              <a:spcBef>
                <a:spcPts val="500"/>
              </a:spcBef>
              <a:spcAft>
                <a:spcPts val="0"/>
              </a:spcAft>
              <a:buNone/>
            </a:pPr>
            <a:r>
              <a:rPr lang="en-GB" b="1"/>
              <a:t>Work around</a:t>
            </a:r>
            <a:r>
              <a:rPr lang="en-GB"/>
              <a:t>: Ask it to create the outline/structure - then ask it to fill in the details</a:t>
            </a:r>
            <a:endParaRPr/>
          </a:p>
          <a:p>
            <a:pPr marL="0" lvl="0" indent="0" algn="l" rtl="0">
              <a:spcBef>
                <a:spcPts val="500"/>
              </a:spcBef>
              <a:spcAft>
                <a:spcPts val="0"/>
              </a:spcAft>
              <a:buNone/>
            </a:pPr>
            <a:endParaRPr/>
          </a:p>
          <a:p>
            <a:pPr marL="0" lvl="0" indent="0" algn="l" rtl="0">
              <a:spcBef>
                <a:spcPts val="500"/>
              </a:spcBef>
              <a:spcAft>
                <a:spcPts val="0"/>
              </a:spcAft>
              <a:buClr>
                <a:schemeClr val="dk1"/>
              </a:buClr>
              <a:buSzPct val="31428"/>
              <a:buFont typeface="Arial"/>
              <a:buNone/>
            </a:pPr>
            <a:r>
              <a:rPr lang="en-GB" b="1"/>
              <a:t>Problem:</a:t>
            </a:r>
            <a:r>
              <a:rPr lang="en-GB"/>
              <a:t> Confidently makes up information</a:t>
            </a:r>
            <a:endParaRPr/>
          </a:p>
          <a:p>
            <a:pPr marL="0" lvl="0" indent="0" algn="l" rtl="0">
              <a:spcBef>
                <a:spcPts val="500"/>
              </a:spcBef>
              <a:spcAft>
                <a:spcPts val="0"/>
              </a:spcAft>
              <a:buClr>
                <a:schemeClr val="dk1"/>
              </a:buClr>
              <a:buSzPct val="31428"/>
              <a:buFont typeface="Arial"/>
              <a:buNone/>
            </a:pPr>
            <a:r>
              <a:rPr lang="en-GB" b="1"/>
              <a:t>Reason: </a:t>
            </a:r>
            <a:r>
              <a:rPr lang="en-GB"/>
              <a:t>Creating a sentence that follows structure not meaning</a:t>
            </a:r>
            <a:endParaRPr/>
          </a:p>
          <a:p>
            <a:pPr marL="0" lvl="0" indent="0" algn="l" rtl="0">
              <a:spcBef>
                <a:spcPts val="500"/>
              </a:spcBef>
              <a:spcAft>
                <a:spcPts val="0"/>
              </a:spcAft>
              <a:buClr>
                <a:schemeClr val="dk1"/>
              </a:buClr>
              <a:buSzPct val="31428"/>
              <a:buFont typeface="Arial"/>
              <a:buNone/>
            </a:pPr>
            <a:r>
              <a:rPr lang="en-GB" b="1"/>
              <a:t>Work around</a:t>
            </a:r>
            <a:r>
              <a:rPr lang="en-GB"/>
              <a:t>: BingChat/ GPT with plugins - ask it to evaluate the sentences it produces</a:t>
            </a:r>
            <a:endParaRPr/>
          </a:p>
          <a:p>
            <a:pPr marL="0" lvl="0" indent="0" algn="l" rtl="0">
              <a:spcBef>
                <a:spcPts val="500"/>
              </a:spcBef>
              <a:spcAft>
                <a:spcPts val="5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AI creating Questions</a:t>
            </a:r>
            <a:endParaRPr/>
          </a:p>
        </p:txBody>
      </p:sp>
      <p:sp>
        <p:nvSpPr>
          <p:cNvPr id="128" name="Google Shape;128;p23"/>
          <p:cNvSpPr txBox="1">
            <a:spLocks noGrp="1"/>
          </p:cNvSpPr>
          <p:nvPr>
            <p:ph type="body" idx="1"/>
          </p:nvPr>
        </p:nvSpPr>
        <p:spPr>
          <a:xfrm>
            <a:off x="311700" y="948025"/>
            <a:ext cx="8520600" cy="40158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GB"/>
              <a:t>Ask it to state which </a:t>
            </a:r>
            <a:r>
              <a:rPr lang="en-GB" b="1"/>
              <a:t>question </a:t>
            </a:r>
            <a:r>
              <a:rPr lang="en-GB"/>
              <a:t>is being answered in each paragraph of text</a:t>
            </a:r>
            <a:endParaRPr/>
          </a:p>
          <a:p>
            <a:pPr marL="0" lvl="0" indent="0" algn="l" rtl="0">
              <a:spcBef>
                <a:spcPts val="500"/>
              </a:spcBef>
              <a:spcAft>
                <a:spcPts val="0"/>
              </a:spcAft>
              <a:buNone/>
            </a:pPr>
            <a:r>
              <a:rPr lang="en-GB"/>
              <a:t>Then ask it to provide an </a:t>
            </a:r>
            <a:r>
              <a:rPr lang="en-GB" b="1"/>
              <a:t>answer </a:t>
            </a:r>
            <a:r>
              <a:rPr lang="en-GB"/>
              <a:t>to each question</a:t>
            </a:r>
            <a:endParaRPr/>
          </a:p>
          <a:p>
            <a:pPr marL="0" lvl="0" indent="0" algn="l" rtl="0">
              <a:spcBef>
                <a:spcPts val="500"/>
              </a:spcBef>
              <a:spcAft>
                <a:spcPts val="0"/>
              </a:spcAft>
              <a:buNone/>
            </a:pPr>
            <a:r>
              <a:rPr lang="en-GB"/>
              <a:t>Ask it what questions have been left unanswered by its description</a:t>
            </a:r>
            <a:endParaRPr/>
          </a:p>
          <a:p>
            <a:pPr marL="0" lvl="0" indent="0" algn="l" rtl="0">
              <a:spcBef>
                <a:spcPts val="500"/>
              </a:spcBef>
              <a:spcAft>
                <a:spcPts val="0"/>
              </a:spcAft>
              <a:buNone/>
            </a:pPr>
            <a:endParaRPr/>
          </a:p>
          <a:p>
            <a:pPr marL="0" lvl="0" indent="0" algn="l" rtl="0">
              <a:spcBef>
                <a:spcPts val="500"/>
              </a:spcBef>
              <a:spcAft>
                <a:spcPts val="500"/>
              </a:spcAft>
              <a:buNone/>
            </a:pPr>
            <a:r>
              <a:rPr lang="en-GB"/>
              <a:t>Can </a:t>
            </a:r>
            <a:r>
              <a:rPr lang="en-GB" b="1"/>
              <a:t>students </a:t>
            </a:r>
            <a:r>
              <a:rPr lang="en-GB"/>
              <a:t>answer those questions?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Analogues</a:t>
            </a:r>
            <a:endParaRPr/>
          </a:p>
        </p:txBody>
      </p:sp>
      <p:sp>
        <p:nvSpPr>
          <p:cNvPr id="134" name="Google Shape;134;p24"/>
          <p:cNvSpPr txBox="1">
            <a:spLocks noGrp="1"/>
          </p:cNvSpPr>
          <p:nvPr>
            <p:ph type="body" idx="1"/>
          </p:nvPr>
        </p:nvSpPr>
        <p:spPr>
          <a:xfrm>
            <a:off x="311700" y="948025"/>
            <a:ext cx="8520600" cy="40158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GB"/>
              <a:t>Translating conceptual space</a:t>
            </a:r>
            <a:endParaRPr/>
          </a:p>
          <a:p>
            <a:pPr marL="0" lvl="0" indent="0" algn="l" rtl="0">
              <a:spcBef>
                <a:spcPts val="500"/>
              </a:spcBef>
              <a:spcAft>
                <a:spcPts val="0"/>
              </a:spcAft>
              <a:buNone/>
            </a:pPr>
            <a:r>
              <a:rPr lang="en-GB"/>
              <a:t>Using structures in one domain to explain another</a:t>
            </a:r>
            <a:endParaRPr/>
          </a:p>
          <a:p>
            <a:pPr marL="0" lvl="0" indent="0" algn="l" rtl="0">
              <a:spcBef>
                <a:spcPts val="500"/>
              </a:spcBef>
              <a:spcAft>
                <a:spcPts val="0"/>
              </a:spcAft>
              <a:buNone/>
            </a:pPr>
            <a:r>
              <a:rPr lang="en-GB"/>
              <a:t>Very creative and novel, but usually correct mapping.</a:t>
            </a:r>
            <a:endParaRPr/>
          </a:p>
          <a:p>
            <a:pPr marL="0" lvl="0" indent="0" algn="l" rtl="0">
              <a:spcBef>
                <a:spcPts val="500"/>
              </a:spcBef>
              <a:spcAft>
                <a:spcPts val="0"/>
              </a:spcAft>
              <a:buNone/>
            </a:pPr>
            <a:endParaRPr/>
          </a:p>
          <a:p>
            <a:pPr marL="0" lvl="0" indent="0" algn="l" rtl="0">
              <a:spcBef>
                <a:spcPts val="500"/>
              </a:spcBef>
              <a:spcAft>
                <a:spcPts val="0"/>
              </a:spcAft>
              <a:buNone/>
            </a:pPr>
            <a:r>
              <a:rPr lang="en-GB"/>
              <a:t>Explain supply and demand curves using rugby.</a:t>
            </a:r>
            <a:endParaRPr/>
          </a:p>
          <a:p>
            <a:pPr marL="0" lvl="0" indent="0" algn="l" rtl="0">
              <a:spcBef>
                <a:spcPts val="500"/>
              </a:spcBef>
              <a:spcAft>
                <a:spcPts val="0"/>
              </a:spcAft>
              <a:buNone/>
            </a:pPr>
            <a:r>
              <a:rPr lang="en-GB"/>
              <a:t>Help students understand using things they currently know.</a:t>
            </a:r>
            <a:endParaRPr/>
          </a:p>
          <a:p>
            <a:pPr marL="0" lvl="0" indent="0" algn="l" rtl="0">
              <a:spcBef>
                <a:spcPts val="500"/>
              </a:spcBef>
              <a:spcAft>
                <a:spcPts val="5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AutoGPT</a:t>
            </a:r>
            <a:endParaRPr/>
          </a:p>
        </p:txBody>
      </p:sp>
      <p:sp>
        <p:nvSpPr>
          <p:cNvPr id="140" name="Google Shape;140;p25"/>
          <p:cNvSpPr txBox="1">
            <a:spLocks noGrp="1"/>
          </p:cNvSpPr>
          <p:nvPr>
            <p:ph type="body" idx="1"/>
          </p:nvPr>
        </p:nvSpPr>
        <p:spPr>
          <a:xfrm>
            <a:off x="311700" y="948025"/>
            <a:ext cx="8520600" cy="40158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GB"/>
              <a:t>Uses python to all the LLM</a:t>
            </a:r>
            <a:endParaRPr/>
          </a:p>
          <a:p>
            <a:pPr marL="0" lvl="0" indent="0" algn="l" rtl="0">
              <a:spcBef>
                <a:spcPts val="500"/>
              </a:spcBef>
              <a:spcAft>
                <a:spcPts val="0"/>
              </a:spcAft>
              <a:buNone/>
            </a:pPr>
            <a:r>
              <a:rPr lang="en-GB"/>
              <a:t>Give it a problem </a:t>
            </a:r>
            <a:endParaRPr/>
          </a:p>
          <a:p>
            <a:pPr marL="0" lvl="0" indent="0" algn="l" rtl="0">
              <a:spcBef>
                <a:spcPts val="500"/>
              </a:spcBef>
              <a:spcAft>
                <a:spcPts val="0"/>
              </a:spcAft>
              <a:buNone/>
            </a:pPr>
            <a:r>
              <a:rPr lang="en-GB"/>
              <a:t>It asked GPT to create a plan </a:t>
            </a:r>
            <a:endParaRPr/>
          </a:p>
          <a:p>
            <a:pPr marL="0" lvl="0" indent="0" algn="l" rtl="0">
              <a:spcBef>
                <a:spcPts val="500"/>
              </a:spcBef>
              <a:spcAft>
                <a:spcPts val="0"/>
              </a:spcAft>
              <a:buNone/>
            </a:pPr>
            <a:r>
              <a:rPr lang="en-GB"/>
              <a:t>The code then steps though executing the plan.</a:t>
            </a:r>
            <a:endParaRPr/>
          </a:p>
          <a:p>
            <a:pPr marL="0" lvl="0" indent="0" algn="l" rtl="0">
              <a:spcBef>
                <a:spcPts val="500"/>
              </a:spcBef>
              <a:spcAft>
                <a:spcPts val="0"/>
              </a:spcAft>
              <a:buNone/>
            </a:pPr>
            <a:r>
              <a:rPr lang="en-GB"/>
              <a:t>Can be expensive $20 to solve a complex problem</a:t>
            </a:r>
            <a:endParaRPr/>
          </a:p>
          <a:p>
            <a:pPr marL="0" lvl="0" indent="0" algn="l" rtl="0">
              <a:spcBef>
                <a:spcPts val="500"/>
              </a:spcBef>
              <a:spcAft>
                <a:spcPts val="0"/>
              </a:spcAft>
              <a:buNone/>
            </a:pPr>
            <a:endParaRPr/>
          </a:p>
          <a:p>
            <a:pPr marL="0" lvl="0" indent="0" algn="l" rtl="0">
              <a:spcBef>
                <a:spcPts val="500"/>
              </a:spcBef>
              <a:spcAft>
                <a:spcPts val="0"/>
              </a:spcAft>
              <a:buNone/>
            </a:pPr>
            <a:r>
              <a:rPr lang="en-GB"/>
              <a:t>But it can solve multistage challenges</a:t>
            </a:r>
            <a:endParaRPr/>
          </a:p>
          <a:p>
            <a:pPr marL="0" lvl="0" indent="0" algn="l" rtl="0">
              <a:spcBef>
                <a:spcPts val="500"/>
              </a:spcBef>
              <a:spcAft>
                <a:spcPts val="5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Cultural Simulation</a:t>
            </a:r>
            <a:endParaRPr/>
          </a:p>
        </p:txBody>
      </p:sp>
      <p:sp>
        <p:nvSpPr>
          <p:cNvPr id="146" name="Google Shape;146;p26"/>
          <p:cNvSpPr txBox="1">
            <a:spLocks noGrp="1"/>
          </p:cNvSpPr>
          <p:nvPr>
            <p:ph type="body" idx="1"/>
          </p:nvPr>
        </p:nvSpPr>
        <p:spPr>
          <a:xfrm>
            <a:off x="311700" y="990500"/>
            <a:ext cx="2986800" cy="395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770"/>
              <a:buNone/>
            </a:pPr>
            <a:r>
              <a:rPr lang="en-GB" sz="2250"/>
              <a:t>Connect Sims to AI</a:t>
            </a:r>
            <a:endParaRPr sz="2250"/>
          </a:p>
          <a:p>
            <a:pPr marL="0" lvl="0" indent="0" algn="l" rtl="0">
              <a:spcBef>
                <a:spcPts val="500"/>
              </a:spcBef>
              <a:spcAft>
                <a:spcPts val="0"/>
              </a:spcAft>
              <a:buSzPts val="770"/>
              <a:buNone/>
            </a:pPr>
            <a:r>
              <a:rPr lang="en-GB" sz="2250"/>
              <a:t>They have motivations</a:t>
            </a:r>
            <a:endParaRPr sz="2250"/>
          </a:p>
          <a:p>
            <a:pPr marL="0" lvl="0" indent="0" algn="l" rtl="0">
              <a:spcBef>
                <a:spcPts val="500"/>
              </a:spcBef>
              <a:spcAft>
                <a:spcPts val="0"/>
              </a:spcAft>
              <a:buSzPts val="770"/>
              <a:buNone/>
            </a:pPr>
            <a:r>
              <a:rPr lang="en-GB" sz="2250"/>
              <a:t>They use language to communicate</a:t>
            </a:r>
            <a:endParaRPr sz="2250"/>
          </a:p>
          <a:p>
            <a:pPr marL="0" lvl="0" indent="0" algn="l" rtl="0">
              <a:spcBef>
                <a:spcPts val="500"/>
              </a:spcBef>
              <a:spcAft>
                <a:spcPts val="0"/>
              </a:spcAft>
              <a:buSzPts val="770"/>
              <a:buNone/>
            </a:pPr>
            <a:r>
              <a:rPr lang="en-GB" sz="2250"/>
              <a:t>Respond to language</a:t>
            </a:r>
            <a:endParaRPr sz="2250"/>
          </a:p>
          <a:p>
            <a:pPr marL="0" lvl="0" indent="0" algn="l" rtl="0">
              <a:spcBef>
                <a:spcPts val="500"/>
              </a:spcBef>
              <a:spcAft>
                <a:spcPts val="500"/>
              </a:spcAft>
              <a:buSzPts val="770"/>
              <a:buNone/>
            </a:pPr>
            <a:r>
              <a:rPr lang="en-GB" sz="2250"/>
              <a:t>You can talk to them </a:t>
            </a:r>
            <a:endParaRPr sz="2250"/>
          </a:p>
        </p:txBody>
      </p:sp>
      <p:pic>
        <p:nvPicPr>
          <p:cNvPr id="147" name="Google Shape;147;p26"/>
          <p:cNvPicPr preferRelativeResize="0"/>
          <p:nvPr/>
        </p:nvPicPr>
        <p:blipFill>
          <a:blip r:embed="rId3">
            <a:alphaModFix/>
          </a:blip>
          <a:stretch>
            <a:fillRect/>
          </a:stretch>
        </p:blipFill>
        <p:spPr>
          <a:xfrm>
            <a:off x="3199476" y="829550"/>
            <a:ext cx="5918449" cy="3095051"/>
          </a:xfrm>
          <a:prstGeom prst="rect">
            <a:avLst/>
          </a:prstGeom>
          <a:noFill/>
          <a:ln>
            <a:noFill/>
          </a:ln>
        </p:spPr>
      </p:pic>
      <p:sp>
        <p:nvSpPr>
          <p:cNvPr id="148" name="Google Shape;148;p26"/>
          <p:cNvSpPr txBox="1"/>
          <p:nvPr/>
        </p:nvSpPr>
        <p:spPr>
          <a:xfrm>
            <a:off x="217800" y="4034150"/>
            <a:ext cx="8405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starting with only a single user-specified notion that one agent wants to throw a Valentine’s Day party, the agents autonomously spread invitations to the party over the next two days, make new acquaintances, ask each other out on dates to the party, and coordinate to show up for the party together at the right time</a:t>
            </a:r>
            <a:endParaRPr/>
          </a:p>
        </p:txBody>
      </p:sp>
      <p:sp>
        <p:nvSpPr>
          <p:cNvPr id="149" name="Google Shape;149;p26"/>
          <p:cNvSpPr txBox="1"/>
          <p:nvPr/>
        </p:nvSpPr>
        <p:spPr>
          <a:xfrm>
            <a:off x="4143675" y="4893100"/>
            <a:ext cx="53157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dirty="0">
                <a:solidFill>
                  <a:schemeClr val="dk1"/>
                </a:solidFill>
              </a:rPr>
              <a:t>arXiv:2304.03442v1 [</a:t>
            </a:r>
            <a:r>
              <a:rPr lang="en-GB" sz="600" dirty="0" err="1">
                <a:solidFill>
                  <a:schemeClr val="dk1"/>
                </a:solidFill>
              </a:rPr>
              <a:t>cs.HC</a:t>
            </a:r>
            <a:r>
              <a:rPr lang="en-GB" sz="600" dirty="0">
                <a:solidFill>
                  <a:schemeClr val="dk1"/>
                </a:solidFill>
              </a:rPr>
              <a:t>] 7 Apr 2023 </a:t>
            </a:r>
            <a:r>
              <a:rPr lang="en-GB" sz="600" dirty="0" err="1">
                <a:solidFill>
                  <a:schemeClr val="dk1"/>
                </a:solidFill>
              </a:rPr>
              <a:t>arXiv</a:t>
            </a:r>
            <a:r>
              <a:rPr lang="en-GB" sz="600" dirty="0">
                <a:solidFill>
                  <a:schemeClr val="dk1"/>
                </a:solidFill>
              </a:rPr>
              <a:t>, April, 2023, J.S. Park, J.C. O’Brien, C.J. Cai, M. Morris, P. Liang, M.S. Bernstein </a:t>
            </a:r>
            <a:endParaRPr sz="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GPT-4 with plugins</a:t>
            </a:r>
            <a:endParaRPr/>
          </a:p>
        </p:txBody>
      </p:sp>
      <p:sp>
        <p:nvSpPr>
          <p:cNvPr id="155" name="Google Shape;155;p27"/>
          <p:cNvSpPr txBox="1">
            <a:spLocks noGrp="1"/>
          </p:cNvSpPr>
          <p:nvPr>
            <p:ph type="body" idx="1"/>
          </p:nvPr>
        </p:nvSpPr>
        <p:spPr>
          <a:xfrm>
            <a:off x="311700" y="948025"/>
            <a:ext cx="3832800" cy="40158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1018"/>
              <a:buNone/>
            </a:pPr>
            <a:r>
              <a:rPr lang="en-GB" sz="2937"/>
              <a:t>Add LLMs to any task</a:t>
            </a:r>
            <a:endParaRPr sz="2937"/>
          </a:p>
          <a:p>
            <a:pPr marL="0" lvl="0" indent="0" algn="l" rtl="0">
              <a:lnSpc>
                <a:spcPct val="80000"/>
              </a:lnSpc>
              <a:spcBef>
                <a:spcPts val="500"/>
              </a:spcBef>
              <a:spcAft>
                <a:spcPts val="0"/>
              </a:spcAft>
              <a:buSzPts val="1018"/>
              <a:buNone/>
            </a:pPr>
            <a:r>
              <a:rPr lang="en-GB" sz="2937"/>
              <a:t>Connect to the net</a:t>
            </a:r>
            <a:endParaRPr sz="2937"/>
          </a:p>
          <a:p>
            <a:pPr marL="0" lvl="0" indent="0" algn="l" rtl="0">
              <a:lnSpc>
                <a:spcPct val="80000"/>
              </a:lnSpc>
              <a:spcBef>
                <a:spcPts val="500"/>
              </a:spcBef>
              <a:spcAft>
                <a:spcPts val="0"/>
              </a:spcAft>
              <a:buSzPts val="1018"/>
              <a:buNone/>
            </a:pPr>
            <a:r>
              <a:rPr lang="en-GB" sz="2937"/>
              <a:t>Get information</a:t>
            </a:r>
            <a:endParaRPr sz="2937"/>
          </a:p>
          <a:p>
            <a:pPr marL="0" lvl="0" indent="0" algn="l" rtl="0">
              <a:lnSpc>
                <a:spcPct val="80000"/>
              </a:lnSpc>
              <a:spcBef>
                <a:spcPts val="500"/>
              </a:spcBef>
              <a:spcAft>
                <a:spcPts val="0"/>
              </a:spcAft>
              <a:buSzPts val="1018"/>
              <a:buNone/>
            </a:pPr>
            <a:r>
              <a:rPr lang="en-GB" sz="2937"/>
              <a:t>Send information</a:t>
            </a:r>
            <a:endParaRPr sz="2937"/>
          </a:p>
          <a:p>
            <a:pPr marL="0" lvl="0" indent="0" algn="l" rtl="0">
              <a:lnSpc>
                <a:spcPct val="80000"/>
              </a:lnSpc>
              <a:spcBef>
                <a:spcPts val="500"/>
              </a:spcBef>
              <a:spcAft>
                <a:spcPts val="0"/>
              </a:spcAft>
              <a:buSzPts val="1018"/>
              <a:buNone/>
            </a:pPr>
            <a:r>
              <a:rPr lang="en-GB" sz="2937"/>
              <a:t>Interact with people</a:t>
            </a:r>
            <a:endParaRPr sz="2937"/>
          </a:p>
          <a:p>
            <a:pPr marL="0" lvl="0" indent="0" algn="l" rtl="0">
              <a:lnSpc>
                <a:spcPct val="80000"/>
              </a:lnSpc>
              <a:spcBef>
                <a:spcPts val="500"/>
              </a:spcBef>
              <a:spcAft>
                <a:spcPts val="0"/>
              </a:spcAft>
              <a:buSzPts val="1018"/>
              <a:buNone/>
            </a:pPr>
            <a:endParaRPr sz="2937"/>
          </a:p>
          <a:p>
            <a:pPr marL="0" lvl="0" indent="0" algn="l" rtl="0">
              <a:lnSpc>
                <a:spcPct val="80000"/>
              </a:lnSpc>
              <a:spcBef>
                <a:spcPts val="500"/>
              </a:spcBef>
              <a:spcAft>
                <a:spcPts val="0"/>
              </a:spcAft>
              <a:buSzPts val="1018"/>
              <a:buNone/>
            </a:pPr>
            <a:endParaRPr sz="2937"/>
          </a:p>
          <a:p>
            <a:pPr marL="0" lvl="0" indent="0" algn="l" rtl="0">
              <a:lnSpc>
                <a:spcPct val="80000"/>
              </a:lnSpc>
              <a:spcBef>
                <a:spcPts val="500"/>
              </a:spcBef>
              <a:spcAft>
                <a:spcPts val="500"/>
              </a:spcAft>
              <a:buSzPts val="1018"/>
              <a:buNone/>
            </a:pPr>
            <a:r>
              <a:rPr lang="en-GB" sz="2937"/>
              <a:t>AI Safety?????</a:t>
            </a:r>
            <a:endParaRPr sz="2937"/>
          </a:p>
        </p:txBody>
      </p:sp>
      <p:pic>
        <p:nvPicPr>
          <p:cNvPr id="156" name="Google Shape;156;p27"/>
          <p:cNvPicPr preferRelativeResize="0"/>
          <p:nvPr/>
        </p:nvPicPr>
        <p:blipFill>
          <a:blip r:embed="rId3">
            <a:alphaModFix/>
          </a:blip>
          <a:stretch>
            <a:fillRect/>
          </a:stretch>
        </p:blipFill>
        <p:spPr>
          <a:xfrm>
            <a:off x="4076401" y="1029975"/>
            <a:ext cx="5419349" cy="3727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Art </a:t>
            </a:r>
            <a:endParaRPr/>
          </a:p>
        </p:txBody>
      </p:sp>
      <p:sp>
        <p:nvSpPr>
          <p:cNvPr id="162" name="Google Shape;162;p28"/>
          <p:cNvSpPr txBox="1">
            <a:spLocks noGrp="1"/>
          </p:cNvSpPr>
          <p:nvPr>
            <p:ph type="body" idx="1"/>
          </p:nvPr>
        </p:nvSpPr>
        <p:spPr>
          <a:xfrm>
            <a:off x="311700" y="948025"/>
            <a:ext cx="8520600" cy="401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dirty="0"/>
              <a:t>Stable Diffusion </a:t>
            </a:r>
            <a:r>
              <a:rPr lang="en-GB" sz="2800" u="sng" dirty="0">
                <a:solidFill>
                  <a:schemeClr val="hlink"/>
                </a:solidFill>
                <a:hlinkClick r:id="rId3"/>
              </a:rPr>
              <a:t>https://dreamstudio.ai</a:t>
            </a:r>
            <a:endParaRPr sz="2800" dirty="0"/>
          </a:p>
          <a:p>
            <a:pPr marL="0" lvl="0" indent="0" algn="l" rtl="0">
              <a:lnSpc>
                <a:spcPct val="100000"/>
              </a:lnSpc>
              <a:spcBef>
                <a:spcPts val="500"/>
              </a:spcBef>
              <a:spcAft>
                <a:spcPts val="0"/>
              </a:spcAft>
              <a:buNone/>
            </a:pPr>
            <a:r>
              <a:rPr lang="en-GB" sz="2800" dirty="0">
                <a:solidFill>
                  <a:schemeClr val="dk1"/>
                </a:solidFill>
              </a:rPr>
              <a:t>Dall-E 2 - </a:t>
            </a:r>
            <a:r>
              <a:rPr lang="en-GB" sz="2800" u="sng" dirty="0">
                <a:solidFill>
                  <a:schemeClr val="hlink"/>
                </a:solidFill>
                <a:hlinkClick r:id="rId4"/>
              </a:rPr>
              <a:t>https://openai.com/product/dall-e-2</a:t>
            </a:r>
            <a:r>
              <a:rPr lang="en-GB" sz="2800" dirty="0">
                <a:solidFill>
                  <a:schemeClr val="dk1"/>
                </a:solidFill>
              </a:rPr>
              <a:t> </a:t>
            </a:r>
            <a:endParaRPr sz="2800" dirty="0">
              <a:solidFill>
                <a:schemeClr val="dk1"/>
              </a:solidFill>
            </a:endParaRPr>
          </a:p>
          <a:p>
            <a:pPr marL="0" lvl="0" indent="0" algn="l" rtl="0">
              <a:lnSpc>
                <a:spcPct val="100000"/>
              </a:lnSpc>
              <a:spcBef>
                <a:spcPts val="0"/>
              </a:spcBef>
              <a:spcAft>
                <a:spcPts val="0"/>
              </a:spcAft>
              <a:buNone/>
            </a:pPr>
            <a:endParaRPr sz="28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GB" sz="2800" dirty="0">
                <a:solidFill>
                  <a:schemeClr val="dk1"/>
                </a:solidFill>
              </a:rPr>
              <a:t>Nvidia AI playground - </a:t>
            </a:r>
            <a:r>
              <a:rPr lang="en-GB" sz="2800" u="sng" dirty="0">
                <a:solidFill>
                  <a:schemeClr val="hlink"/>
                </a:solidFill>
                <a:hlinkClick r:id="rId5"/>
              </a:rPr>
              <a:t>https://www.nvidia.com/en-us/research/ai-playground/</a:t>
            </a:r>
            <a:r>
              <a:rPr lang="en-GB" sz="2800" dirty="0">
                <a:solidFill>
                  <a:schemeClr val="dk1"/>
                </a:solidFill>
              </a:rPr>
              <a:t> </a:t>
            </a:r>
            <a:endParaRPr sz="2800" dirty="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Art Diffusion</a:t>
            </a:r>
            <a:endParaRPr/>
          </a:p>
        </p:txBody>
      </p:sp>
      <p:sp>
        <p:nvSpPr>
          <p:cNvPr id="168" name="Google Shape;168;p29"/>
          <p:cNvSpPr txBox="1">
            <a:spLocks noGrp="1"/>
          </p:cNvSpPr>
          <p:nvPr>
            <p:ph type="body" idx="1"/>
          </p:nvPr>
        </p:nvSpPr>
        <p:spPr>
          <a:xfrm>
            <a:off x="311700" y="948025"/>
            <a:ext cx="8520600" cy="4015800"/>
          </a:xfrm>
          <a:prstGeom prst="rect">
            <a:avLst/>
          </a:prstGeom>
        </p:spPr>
        <p:txBody>
          <a:bodyPr spcFirstLastPara="1" wrap="square" lIns="91425" tIns="91425" rIns="91425" bIns="91425" anchor="t" anchorCtr="0">
            <a:normAutofit/>
          </a:bodyPr>
          <a:lstStyle/>
          <a:p>
            <a:pPr marL="0" lvl="0" indent="0" algn="l" rtl="0">
              <a:spcBef>
                <a:spcPts val="0"/>
              </a:spcBef>
              <a:spcAft>
                <a:spcPts val="500"/>
              </a:spcAft>
              <a:buNone/>
            </a:pPr>
            <a:endParaRPr/>
          </a:p>
        </p:txBody>
      </p:sp>
      <p:pic>
        <p:nvPicPr>
          <p:cNvPr id="169" name="Google Shape;169;p29"/>
          <p:cNvPicPr preferRelativeResize="0"/>
          <p:nvPr/>
        </p:nvPicPr>
        <p:blipFill>
          <a:blip r:embed="rId3">
            <a:alphaModFix/>
          </a:blip>
          <a:stretch>
            <a:fillRect/>
          </a:stretch>
        </p:blipFill>
        <p:spPr>
          <a:xfrm>
            <a:off x="0" y="1152475"/>
            <a:ext cx="2675700" cy="2675700"/>
          </a:xfrm>
          <a:prstGeom prst="rect">
            <a:avLst/>
          </a:prstGeom>
          <a:noFill/>
          <a:ln>
            <a:noFill/>
          </a:ln>
        </p:spPr>
      </p:pic>
      <p:pic>
        <p:nvPicPr>
          <p:cNvPr id="170" name="Google Shape;170;p29"/>
          <p:cNvPicPr preferRelativeResize="0"/>
          <p:nvPr/>
        </p:nvPicPr>
        <p:blipFill>
          <a:blip r:embed="rId4">
            <a:alphaModFix/>
          </a:blip>
          <a:stretch>
            <a:fillRect/>
          </a:stretch>
        </p:blipFill>
        <p:spPr>
          <a:xfrm>
            <a:off x="2934200" y="1152475"/>
            <a:ext cx="2675700" cy="2675700"/>
          </a:xfrm>
          <a:prstGeom prst="rect">
            <a:avLst/>
          </a:prstGeom>
          <a:noFill/>
          <a:ln>
            <a:noFill/>
          </a:ln>
        </p:spPr>
      </p:pic>
      <p:pic>
        <p:nvPicPr>
          <p:cNvPr id="171" name="Google Shape;171;p29"/>
          <p:cNvPicPr preferRelativeResize="0"/>
          <p:nvPr/>
        </p:nvPicPr>
        <p:blipFill>
          <a:blip r:embed="rId5">
            <a:alphaModFix/>
          </a:blip>
          <a:stretch>
            <a:fillRect/>
          </a:stretch>
        </p:blipFill>
        <p:spPr>
          <a:xfrm>
            <a:off x="5868400" y="1152475"/>
            <a:ext cx="2675700" cy="2675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Creates variations and options</a:t>
            </a:r>
            <a:endParaRPr/>
          </a:p>
        </p:txBody>
      </p:sp>
      <p:sp>
        <p:nvSpPr>
          <p:cNvPr id="177" name="Google Shape;177;p30"/>
          <p:cNvSpPr txBox="1">
            <a:spLocks noGrp="1"/>
          </p:cNvSpPr>
          <p:nvPr>
            <p:ph type="body" idx="1"/>
          </p:nvPr>
        </p:nvSpPr>
        <p:spPr>
          <a:xfrm>
            <a:off x="311700" y="948025"/>
            <a:ext cx="8520600" cy="4015800"/>
          </a:xfrm>
          <a:prstGeom prst="rect">
            <a:avLst/>
          </a:prstGeom>
        </p:spPr>
        <p:txBody>
          <a:bodyPr spcFirstLastPara="1" wrap="square" lIns="91425" tIns="91425" rIns="91425" bIns="91425" anchor="t" anchorCtr="0">
            <a:normAutofit/>
          </a:bodyPr>
          <a:lstStyle/>
          <a:p>
            <a:pPr marL="0" lvl="0" indent="0" algn="l" rtl="0">
              <a:spcBef>
                <a:spcPts val="0"/>
              </a:spcBef>
              <a:spcAft>
                <a:spcPts val="500"/>
              </a:spcAft>
              <a:buNone/>
            </a:pPr>
            <a:endParaRPr/>
          </a:p>
        </p:txBody>
      </p:sp>
      <p:pic>
        <p:nvPicPr>
          <p:cNvPr id="178" name="Google Shape;178;p30"/>
          <p:cNvPicPr preferRelativeResize="0"/>
          <p:nvPr/>
        </p:nvPicPr>
        <p:blipFill>
          <a:blip r:embed="rId3">
            <a:alphaModFix/>
          </a:blip>
          <a:stretch>
            <a:fillRect/>
          </a:stretch>
        </p:blipFill>
        <p:spPr>
          <a:xfrm>
            <a:off x="414974" y="912129"/>
            <a:ext cx="7356426" cy="42313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1"/>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Implications for teaching</a:t>
            </a:r>
            <a:endParaRPr/>
          </a:p>
        </p:txBody>
      </p:sp>
      <p:sp>
        <p:nvSpPr>
          <p:cNvPr id="184" name="Google Shape;184;p31"/>
          <p:cNvSpPr txBox="1">
            <a:spLocks noGrp="1"/>
          </p:cNvSpPr>
          <p:nvPr>
            <p:ph type="body" idx="1"/>
          </p:nvPr>
        </p:nvSpPr>
        <p:spPr>
          <a:xfrm>
            <a:off x="311700" y="948025"/>
            <a:ext cx="6945000" cy="40158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GB"/>
              <a:t>This is not a cheating tool, it is a</a:t>
            </a:r>
            <a:r>
              <a:rPr lang="en-GB" b="1"/>
              <a:t> Productivity Tool</a:t>
            </a:r>
            <a:endParaRPr b="1"/>
          </a:p>
          <a:p>
            <a:pPr marL="0" lvl="0" indent="0" algn="l" rtl="0">
              <a:spcBef>
                <a:spcPts val="500"/>
              </a:spcBef>
              <a:spcAft>
                <a:spcPts val="0"/>
              </a:spcAft>
              <a:buNone/>
            </a:pPr>
            <a:r>
              <a:rPr lang="en-GB"/>
              <a:t>Companies are already using this</a:t>
            </a:r>
            <a:endParaRPr/>
          </a:p>
          <a:p>
            <a:pPr marL="0" lvl="0" indent="0" algn="l" rtl="0">
              <a:spcBef>
                <a:spcPts val="500"/>
              </a:spcBef>
              <a:spcAft>
                <a:spcPts val="0"/>
              </a:spcAft>
              <a:buNone/>
            </a:pPr>
            <a:r>
              <a:rPr lang="en-GB"/>
              <a:t>We need to work out what is </a:t>
            </a:r>
            <a:r>
              <a:rPr lang="en-GB" b="1"/>
              <a:t>fundamental</a:t>
            </a:r>
            <a:endParaRPr/>
          </a:p>
          <a:p>
            <a:pPr marL="0" lvl="0" indent="0" algn="l" rtl="0">
              <a:spcBef>
                <a:spcPts val="500"/>
              </a:spcBef>
              <a:spcAft>
                <a:spcPts val="0"/>
              </a:spcAft>
              <a:buNone/>
            </a:pPr>
            <a:r>
              <a:rPr lang="en-GB"/>
              <a:t>Many tasks will become obsolete</a:t>
            </a:r>
            <a:endParaRPr/>
          </a:p>
          <a:p>
            <a:pPr marL="0" lvl="0" indent="0" algn="l" rtl="0">
              <a:spcBef>
                <a:spcPts val="500"/>
              </a:spcBef>
              <a:spcAft>
                <a:spcPts val="0"/>
              </a:spcAft>
              <a:buNone/>
            </a:pPr>
            <a:r>
              <a:rPr lang="en-GB"/>
              <a:t>Every assignment becomes a group assignment</a:t>
            </a:r>
            <a:endParaRPr/>
          </a:p>
          <a:p>
            <a:pPr marL="0" lvl="0" indent="0" algn="l" rtl="0">
              <a:spcBef>
                <a:spcPts val="500"/>
              </a:spcBef>
              <a:spcAft>
                <a:spcPts val="0"/>
              </a:spcAft>
              <a:buNone/>
            </a:pPr>
            <a:r>
              <a:rPr lang="en-GB"/>
              <a:t>Harder to convince students to do the work!!!</a:t>
            </a:r>
            <a:endParaRPr/>
          </a:p>
          <a:p>
            <a:pPr marL="0" lvl="0" indent="0" algn="l" rtl="0">
              <a:spcBef>
                <a:spcPts val="500"/>
              </a:spcBef>
              <a:spcAft>
                <a:spcPts val="0"/>
              </a:spcAft>
              <a:buNone/>
            </a:pPr>
            <a:endParaRPr/>
          </a:p>
          <a:p>
            <a:pPr marL="0" lvl="0" indent="0" algn="l" rtl="0">
              <a:spcBef>
                <a:spcPts val="500"/>
              </a:spcBef>
              <a:spcAft>
                <a:spcPts val="500"/>
              </a:spcAft>
              <a:buNone/>
            </a:pPr>
            <a:r>
              <a:rPr lang="en-GB"/>
              <a:t>Rethink curriculum and assessment</a:t>
            </a:r>
            <a:endParaRPr/>
          </a:p>
        </p:txBody>
      </p:sp>
      <p:pic>
        <p:nvPicPr>
          <p:cNvPr id="185" name="Google Shape;185;p31"/>
          <p:cNvPicPr preferRelativeResize="0"/>
          <p:nvPr/>
        </p:nvPicPr>
        <p:blipFill>
          <a:blip r:embed="rId3">
            <a:alphaModFix/>
          </a:blip>
          <a:stretch>
            <a:fillRect/>
          </a:stretch>
        </p:blipFill>
        <p:spPr>
          <a:xfrm>
            <a:off x="7812475" y="3043850"/>
            <a:ext cx="1019825" cy="1019825"/>
          </a:xfrm>
          <a:prstGeom prst="rect">
            <a:avLst/>
          </a:prstGeom>
          <a:noFill/>
          <a:ln>
            <a:noFill/>
          </a:ln>
        </p:spPr>
      </p:pic>
      <p:pic>
        <p:nvPicPr>
          <p:cNvPr id="186" name="Google Shape;186;p31"/>
          <p:cNvPicPr preferRelativeResize="0"/>
          <p:nvPr/>
        </p:nvPicPr>
        <p:blipFill>
          <a:blip r:embed="rId4">
            <a:alphaModFix/>
          </a:blip>
          <a:stretch>
            <a:fillRect/>
          </a:stretch>
        </p:blipFill>
        <p:spPr>
          <a:xfrm>
            <a:off x="7812475" y="1947250"/>
            <a:ext cx="1019825" cy="1019825"/>
          </a:xfrm>
          <a:prstGeom prst="rect">
            <a:avLst/>
          </a:prstGeom>
          <a:noFill/>
          <a:ln>
            <a:noFill/>
          </a:ln>
        </p:spPr>
      </p:pic>
      <p:pic>
        <p:nvPicPr>
          <p:cNvPr id="187" name="Google Shape;187;p31"/>
          <p:cNvPicPr preferRelativeResize="0"/>
          <p:nvPr/>
        </p:nvPicPr>
        <p:blipFill>
          <a:blip r:embed="rId5">
            <a:alphaModFix/>
          </a:blip>
          <a:stretch>
            <a:fillRect/>
          </a:stretch>
        </p:blipFill>
        <p:spPr>
          <a:xfrm>
            <a:off x="7812475" y="850648"/>
            <a:ext cx="1019825" cy="1019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100"/>
              <a:t>AI - ML - LLMs - GPTs - GANNs - Diffusion - Deep learning</a:t>
            </a:r>
            <a:endParaRPr sz="2100"/>
          </a:p>
        </p:txBody>
      </p:sp>
      <p:sp>
        <p:nvSpPr>
          <p:cNvPr id="70" name="Google Shape;70;p14"/>
          <p:cNvSpPr txBox="1">
            <a:spLocks noGrp="1"/>
          </p:cNvSpPr>
          <p:nvPr>
            <p:ph type="body" idx="1"/>
          </p:nvPr>
        </p:nvSpPr>
        <p:spPr>
          <a:xfrm>
            <a:off x="311700" y="990500"/>
            <a:ext cx="8520600" cy="4015500"/>
          </a:xfrm>
          <a:prstGeom prst="rect">
            <a:avLst/>
          </a:prstGeom>
        </p:spPr>
        <p:txBody>
          <a:bodyPr spcFirstLastPara="1" wrap="square" lIns="91425" tIns="91425" rIns="91425" bIns="91425" anchor="t" anchorCtr="0">
            <a:normAutofit/>
          </a:bodyPr>
          <a:lstStyle/>
          <a:p>
            <a:pPr marL="0" lvl="0" indent="0" algn="l" rtl="0">
              <a:spcBef>
                <a:spcPts val="500"/>
              </a:spcBef>
              <a:spcAft>
                <a:spcPts val="0"/>
              </a:spcAft>
              <a:buNone/>
            </a:pPr>
            <a:r>
              <a:rPr lang="en-GB" sz="2000" dirty="0"/>
              <a:t>AI - </a:t>
            </a:r>
            <a:r>
              <a:rPr lang="en-GB" sz="2000" b="1" dirty="0"/>
              <a:t>Artificial Intelligence</a:t>
            </a:r>
            <a:r>
              <a:rPr lang="en-GB" sz="2000" dirty="0"/>
              <a:t> often taking inspiration from human intelligence</a:t>
            </a:r>
            <a:endParaRPr sz="2000" dirty="0"/>
          </a:p>
          <a:p>
            <a:pPr marL="0" lvl="0" indent="0" algn="l" rtl="0">
              <a:spcBef>
                <a:spcPts val="500"/>
              </a:spcBef>
              <a:spcAft>
                <a:spcPts val="0"/>
              </a:spcAft>
              <a:buNone/>
            </a:pPr>
            <a:r>
              <a:rPr lang="en-GB" sz="2000" dirty="0"/>
              <a:t>ML - </a:t>
            </a:r>
            <a:r>
              <a:rPr lang="en-GB" sz="2000" b="1" dirty="0"/>
              <a:t>Machine Learning </a:t>
            </a:r>
            <a:r>
              <a:rPr lang="en-GB" sz="2000" dirty="0"/>
              <a:t>making machines learn to do things</a:t>
            </a:r>
            <a:endParaRPr sz="2000" dirty="0"/>
          </a:p>
          <a:p>
            <a:pPr marL="0" lvl="0" indent="0" algn="l" rtl="0">
              <a:spcBef>
                <a:spcPts val="500"/>
              </a:spcBef>
              <a:spcAft>
                <a:spcPts val="0"/>
              </a:spcAft>
              <a:buNone/>
            </a:pPr>
            <a:r>
              <a:rPr lang="en-GB" sz="2000" dirty="0"/>
              <a:t>LLM - </a:t>
            </a:r>
            <a:r>
              <a:rPr lang="en-GB" sz="2000" b="1" dirty="0"/>
              <a:t> Large Language Models </a:t>
            </a:r>
            <a:r>
              <a:rPr lang="en-GB" sz="2000" dirty="0"/>
              <a:t>focused on solving language generation/understanding</a:t>
            </a:r>
            <a:br>
              <a:rPr lang="en-GB" sz="2000" dirty="0"/>
            </a:br>
            <a:r>
              <a:rPr lang="en-GB" sz="2000" dirty="0"/>
              <a:t>GPT - </a:t>
            </a:r>
            <a:r>
              <a:rPr lang="en-GB" sz="2000" b="1" dirty="0"/>
              <a:t>Generative Pre-trained Transformer </a:t>
            </a:r>
            <a:r>
              <a:rPr lang="en-GB" sz="2000" dirty="0"/>
              <a:t> a deep learning model</a:t>
            </a:r>
            <a:endParaRPr sz="2000" dirty="0"/>
          </a:p>
          <a:p>
            <a:pPr marL="0" lvl="0" indent="0" algn="l" rtl="0">
              <a:spcBef>
                <a:spcPts val="500"/>
              </a:spcBef>
              <a:spcAft>
                <a:spcPts val="0"/>
              </a:spcAft>
              <a:buNone/>
            </a:pPr>
            <a:r>
              <a:rPr lang="en-GB" sz="2000" dirty="0"/>
              <a:t>GANNs - </a:t>
            </a:r>
            <a:r>
              <a:rPr lang="en-GB" sz="2000" b="1" dirty="0"/>
              <a:t>Generative Adversarial Neural Networks</a:t>
            </a:r>
            <a:r>
              <a:rPr lang="en-GB" sz="2000" dirty="0"/>
              <a:t> a way of training NNs</a:t>
            </a:r>
            <a:endParaRPr sz="2000" dirty="0"/>
          </a:p>
          <a:p>
            <a:pPr marL="0" lvl="0" indent="0" algn="l" rtl="0">
              <a:spcBef>
                <a:spcPts val="500"/>
              </a:spcBef>
              <a:spcAft>
                <a:spcPts val="0"/>
              </a:spcAft>
              <a:buNone/>
            </a:pPr>
            <a:r>
              <a:rPr lang="en-GB" sz="2000" b="1" dirty="0"/>
              <a:t>Diffusion </a:t>
            </a:r>
            <a:r>
              <a:rPr lang="en-GB" sz="2000" dirty="0"/>
              <a:t>- Training a hidden representation and then regenerating a visual output from the hidden representation</a:t>
            </a:r>
            <a:endParaRPr sz="2000" dirty="0"/>
          </a:p>
          <a:p>
            <a:pPr marL="0" lvl="0" indent="0" algn="l" rtl="0">
              <a:spcBef>
                <a:spcPts val="500"/>
              </a:spcBef>
              <a:spcAft>
                <a:spcPts val="500"/>
              </a:spcAft>
              <a:buNone/>
            </a:pPr>
            <a:r>
              <a:rPr lang="en-GB" sz="2000" b="1" dirty="0"/>
              <a:t>Deep Learning</a:t>
            </a:r>
            <a:r>
              <a:rPr lang="en-GB" sz="2000" dirty="0"/>
              <a:t> - Multiple layers of Convolutional Neural Networks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GPT 4 - Short - Medium - Long</a:t>
            </a:r>
            <a:endParaRPr/>
          </a:p>
        </p:txBody>
      </p:sp>
      <p:sp>
        <p:nvSpPr>
          <p:cNvPr id="193" name="Google Shape;193;p32"/>
          <p:cNvSpPr txBox="1"/>
          <p:nvPr/>
        </p:nvSpPr>
        <p:spPr>
          <a:xfrm>
            <a:off x="231750" y="912900"/>
            <a:ext cx="8434500" cy="406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450">
                <a:solidFill>
                  <a:srgbClr val="0000FF"/>
                </a:solidFill>
                <a:latin typeface="Roboto"/>
                <a:ea typeface="Roboto"/>
                <a:cs typeface="Roboto"/>
                <a:sym typeface="Roboto"/>
              </a:rPr>
              <a:t>Make a table of the impact of Large Language Models on education focusing on productivity in the short, medium, and long term.  The table should have rows of Students, Teachers and columns of short, medium and long.  Each entry should have a 3 bullet points of the most important impacts that AI and language models could have on New Zealand secondary school education, and NCEA achievement</a:t>
            </a:r>
            <a:endParaRPr sz="1450">
              <a:solidFill>
                <a:srgbClr val="0000FF"/>
              </a:solidFill>
              <a:latin typeface="Roboto"/>
              <a:ea typeface="Roboto"/>
              <a:cs typeface="Roboto"/>
              <a:sym typeface="Roboto"/>
            </a:endParaRPr>
          </a:p>
          <a:p>
            <a:pPr marL="0" lvl="0" indent="0" algn="l" rtl="0">
              <a:lnSpc>
                <a:spcPct val="100000"/>
              </a:lnSpc>
              <a:spcBef>
                <a:spcPts val="1500"/>
              </a:spcBef>
              <a:spcAft>
                <a:spcPts val="0"/>
              </a:spcAft>
              <a:buNone/>
            </a:pPr>
            <a:r>
              <a:rPr lang="en-GB" sz="1450">
                <a:latin typeface="Roboto"/>
                <a:ea typeface="Roboto"/>
                <a:cs typeface="Roboto"/>
                <a:sym typeface="Roboto"/>
              </a:rPr>
              <a:t>In the short term, students can benefit from improved study materials, instant feedback on assignments, and increased engagement in learning. Teachers will experience streamlined grading and feedback, enhanced classroom resources, and improved communication with students.</a:t>
            </a:r>
            <a:endParaRPr sz="1450">
              <a:latin typeface="Roboto"/>
              <a:ea typeface="Roboto"/>
              <a:cs typeface="Roboto"/>
              <a:sym typeface="Roboto"/>
            </a:endParaRPr>
          </a:p>
          <a:p>
            <a:pPr marL="0" lvl="0" indent="0" algn="l" rtl="0">
              <a:lnSpc>
                <a:spcPct val="100000"/>
              </a:lnSpc>
              <a:spcBef>
                <a:spcPts val="1500"/>
              </a:spcBef>
              <a:spcAft>
                <a:spcPts val="0"/>
              </a:spcAft>
              <a:buNone/>
            </a:pPr>
            <a:r>
              <a:rPr lang="en-GB" sz="1450">
                <a:latin typeface="Roboto"/>
                <a:ea typeface="Roboto"/>
                <a:cs typeface="Roboto"/>
                <a:sym typeface="Roboto"/>
              </a:rPr>
              <a:t>In the medium term, students will experience personalized learning paths, improved collaboration among students, and enhanced critical thinking skills. Teachers will be able to make data-driven decisions, tailor their instruction methods, and reduce their workload, thus preventing burnout.</a:t>
            </a:r>
            <a:endParaRPr sz="1450">
              <a:latin typeface="Roboto"/>
              <a:ea typeface="Roboto"/>
              <a:cs typeface="Roboto"/>
              <a:sym typeface="Roboto"/>
            </a:endParaRPr>
          </a:p>
          <a:p>
            <a:pPr marL="0" lvl="0" indent="0" algn="l" rtl="0">
              <a:lnSpc>
                <a:spcPct val="100000"/>
              </a:lnSpc>
              <a:spcBef>
                <a:spcPts val="1500"/>
              </a:spcBef>
              <a:spcAft>
                <a:spcPts val="0"/>
              </a:spcAft>
              <a:buNone/>
            </a:pPr>
            <a:r>
              <a:rPr lang="en-GB" sz="1450">
                <a:latin typeface="Roboto"/>
                <a:ea typeface="Roboto"/>
                <a:cs typeface="Roboto"/>
                <a:sym typeface="Roboto"/>
              </a:rPr>
              <a:t>In the long term, students will have lifelong learning support, develop higher-order thinking, and adapt to future job markets. Teachers will shift towards mentorship roles, enhance their professional development, and foster global educational networks.</a:t>
            </a:r>
            <a:endParaRPr sz="145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3"/>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3"/>
          <p:cNvSpPr txBox="1">
            <a:spLocks noGrp="1"/>
          </p:cNvSpPr>
          <p:nvPr>
            <p:ph type="body" idx="1"/>
          </p:nvPr>
        </p:nvSpPr>
        <p:spPr>
          <a:xfrm>
            <a:off x="311700" y="948025"/>
            <a:ext cx="8520600" cy="4015800"/>
          </a:xfrm>
          <a:prstGeom prst="rect">
            <a:avLst/>
          </a:prstGeom>
        </p:spPr>
        <p:txBody>
          <a:bodyPr spcFirstLastPara="1" wrap="square" lIns="91425" tIns="91425" rIns="91425" bIns="91425" anchor="t" anchorCtr="0">
            <a:normAutofit/>
          </a:bodyPr>
          <a:lstStyle/>
          <a:p>
            <a:pPr marL="0" lvl="0" indent="0" algn="l" rtl="0">
              <a:spcBef>
                <a:spcPts val="0"/>
              </a:spcBef>
              <a:spcAft>
                <a:spcPts val="500"/>
              </a:spcAft>
              <a:buNone/>
            </a:pPr>
            <a:endParaRPr/>
          </a:p>
        </p:txBody>
      </p:sp>
      <p:pic>
        <p:nvPicPr>
          <p:cNvPr id="200" name="Google Shape;200;p33"/>
          <p:cNvPicPr preferRelativeResize="0"/>
          <p:nvPr/>
        </p:nvPicPr>
        <p:blipFill>
          <a:blip r:embed="rId3">
            <a:alphaModFix/>
          </a:blip>
          <a:stretch>
            <a:fillRect/>
          </a:stretch>
        </p:blipFill>
        <p:spPr>
          <a:xfrm>
            <a:off x="628336" y="0"/>
            <a:ext cx="7741226" cy="5143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4"/>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Good things</a:t>
            </a:r>
            <a:endParaRPr/>
          </a:p>
        </p:txBody>
      </p:sp>
      <p:sp>
        <p:nvSpPr>
          <p:cNvPr id="206" name="Google Shape;206;p34"/>
          <p:cNvSpPr txBox="1">
            <a:spLocks noGrp="1"/>
          </p:cNvSpPr>
          <p:nvPr>
            <p:ph type="body" idx="1"/>
          </p:nvPr>
        </p:nvSpPr>
        <p:spPr>
          <a:xfrm>
            <a:off x="311700" y="948025"/>
            <a:ext cx="8520600" cy="40158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a:t>Translate any concept to a different level both up and down</a:t>
            </a:r>
            <a:endParaRPr/>
          </a:p>
          <a:p>
            <a:pPr marL="0" lvl="0" indent="0" algn="l" rtl="0">
              <a:spcBef>
                <a:spcPts val="500"/>
              </a:spcBef>
              <a:spcAft>
                <a:spcPts val="0"/>
              </a:spcAft>
              <a:buNone/>
            </a:pPr>
            <a:r>
              <a:rPr lang="en-GB"/>
              <a:t>Get tailored explanations of work given to it</a:t>
            </a:r>
            <a:endParaRPr/>
          </a:p>
          <a:p>
            <a:pPr marL="0" lvl="0" indent="0" algn="l" rtl="0">
              <a:spcBef>
                <a:spcPts val="500"/>
              </a:spcBef>
              <a:spcAft>
                <a:spcPts val="0"/>
              </a:spcAft>
              <a:buNone/>
            </a:pPr>
            <a:r>
              <a:rPr lang="en-GB"/>
              <a:t>Automate tasks</a:t>
            </a:r>
            <a:endParaRPr/>
          </a:p>
          <a:p>
            <a:pPr marL="0" lvl="0" indent="0" algn="l" rtl="0">
              <a:spcBef>
                <a:spcPts val="500"/>
              </a:spcBef>
              <a:spcAft>
                <a:spcPts val="0"/>
              </a:spcAft>
              <a:buNone/>
            </a:pPr>
            <a:r>
              <a:rPr lang="en-GB"/>
              <a:t>Students become </a:t>
            </a:r>
            <a:r>
              <a:rPr lang="en-GB" b="1"/>
              <a:t>Evaluators</a:t>
            </a:r>
            <a:r>
              <a:rPr lang="en-GB"/>
              <a:t> not creators</a:t>
            </a:r>
            <a:endParaRPr/>
          </a:p>
          <a:p>
            <a:pPr marL="0" lvl="0" indent="0" algn="l" rtl="0">
              <a:spcBef>
                <a:spcPts val="500"/>
              </a:spcBef>
              <a:spcAft>
                <a:spcPts val="0"/>
              </a:spcAft>
              <a:buNone/>
            </a:pPr>
            <a:r>
              <a:rPr lang="en-GB"/>
              <a:t>Teachers become </a:t>
            </a:r>
            <a:r>
              <a:rPr lang="en-GB" b="1"/>
              <a:t>Guides</a:t>
            </a:r>
            <a:r>
              <a:rPr lang="en-GB"/>
              <a:t> not oracles</a:t>
            </a:r>
            <a:endParaRPr/>
          </a:p>
          <a:p>
            <a:pPr marL="0" lvl="0" indent="0" algn="l" rtl="0">
              <a:spcBef>
                <a:spcPts val="500"/>
              </a:spcBef>
              <a:spcAft>
                <a:spcPts val="0"/>
              </a:spcAft>
              <a:buNone/>
            </a:pPr>
            <a:r>
              <a:rPr lang="en-GB"/>
              <a:t>Ask it to write using simpler words.</a:t>
            </a:r>
            <a:endParaRPr/>
          </a:p>
          <a:p>
            <a:pPr marL="0" lvl="0" indent="0" algn="l" rtl="0">
              <a:spcBef>
                <a:spcPts val="500"/>
              </a:spcBef>
              <a:spcAft>
                <a:spcPts val="500"/>
              </a:spcAft>
              <a:buNone/>
            </a:pPr>
            <a:r>
              <a:rPr lang="en-GB"/>
              <a:t>Extremely flexible.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5"/>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Using LLMs</a:t>
            </a:r>
            <a:endParaRPr/>
          </a:p>
        </p:txBody>
      </p:sp>
      <p:sp>
        <p:nvSpPr>
          <p:cNvPr id="212" name="Google Shape;212;p35"/>
          <p:cNvSpPr txBox="1">
            <a:spLocks noGrp="1"/>
          </p:cNvSpPr>
          <p:nvPr>
            <p:ph type="body" idx="1"/>
          </p:nvPr>
        </p:nvSpPr>
        <p:spPr>
          <a:xfrm>
            <a:off x="311700" y="948025"/>
            <a:ext cx="8520600" cy="40158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GB"/>
              <a:t>Create lesson plans - Anything that interprets words</a:t>
            </a:r>
            <a:endParaRPr/>
          </a:p>
          <a:p>
            <a:pPr marL="0" lvl="0" indent="0" algn="l" rtl="0">
              <a:spcBef>
                <a:spcPts val="500"/>
              </a:spcBef>
              <a:spcAft>
                <a:spcPts val="0"/>
              </a:spcAft>
              <a:buNone/>
            </a:pPr>
            <a:r>
              <a:rPr lang="en-GB"/>
              <a:t>Grade written work - give it a rubric and get a mark out</a:t>
            </a:r>
            <a:endParaRPr/>
          </a:p>
          <a:p>
            <a:pPr marL="0" lvl="0" indent="0" algn="l" rtl="0">
              <a:spcBef>
                <a:spcPts val="500"/>
              </a:spcBef>
              <a:spcAft>
                <a:spcPts val="0"/>
              </a:spcAft>
              <a:buNone/>
            </a:pPr>
            <a:r>
              <a:rPr lang="en-GB"/>
              <a:t>Challenge students to get the best out of the AI</a:t>
            </a:r>
            <a:endParaRPr/>
          </a:p>
          <a:p>
            <a:pPr marL="0" lvl="0" indent="0" algn="l" rtl="0">
              <a:spcBef>
                <a:spcPts val="500"/>
              </a:spcBef>
              <a:spcAft>
                <a:spcPts val="0"/>
              </a:spcAft>
              <a:buNone/>
            </a:pPr>
            <a:r>
              <a:rPr lang="en-GB"/>
              <a:t>Turning bullet points into full sentences</a:t>
            </a:r>
            <a:endParaRPr/>
          </a:p>
          <a:p>
            <a:pPr marL="0" lvl="0" indent="0" algn="l" rtl="0">
              <a:spcBef>
                <a:spcPts val="500"/>
              </a:spcBef>
              <a:spcAft>
                <a:spcPts val="0"/>
              </a:spcAft>
              <a:buNone/>
            </a:pPr>
            <a:r>
              <a:rPr lang="en-GB"/>
              <a:t>Providing the start of creative work</a:t>
            </a:r>
            <a:endParaRPr/>
          </a:p>
          <a:p>
            <a:pPr marL="0" lvl="0" indent="0" algn="l" rtl="0">
              <a:spcBef>
                <a:spcPts val="500"/>
              </a:spcBef>
              <a:spcAft>
                <a:spcPts val="0"/>
              </a:spcAft>
              <a:buNone/>
            </a:pPr>
            <a:endParaRPr/>
          </a:p>
          <a:p>
            <a:pPr marL="0" lvl="0" indent="0" algn="l" rtl="0">
              <a:spcBef>
                <a:spcPts val="500"/>
              </a:spcBef>
              <a:spcAft>
                <a:spcPts val="0"/>
              </a:spcAft>
              <a:buNone/>
            </a:pPr>
            <a:r>
              <a:rPr lang="en-GB"/>
              <a:t>Think of training a DJ not a Musician </a:t>
            </a:r>
            <a:endParaRPr/>
          </a:p>
          <a:p>
            <a:pPr marL="0" lvl="0" indent="0" algn="l" rtl="0">
              <a:spcBef>
                <a:spcPts val="500"/>
              </a:spcBef>
              <a:spcAft>
                <a:spcPts val="5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6"/>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An art assistant</a:t>
            </a:r>
            <a:endParaRPr/>
          </a:p>
        </p:txBody>
      </p:sp>
      <p:sp>
        <p:nvSpPr>
          <p:cNvPr id="218" name="Google Shape;218;p36"/>
          <p:cNvSpPr txBox="1">
            <a:spLocks noGrp="1"/>
          </p:cNvSpPr>
          <p:nvPr>
            <p:ph type="body" idx="1"/>
          </p:nvPr>
        </p:nvSpPr>
        <p:spPr>
          <a:xfrm>
            <a:off x="311700" y="948025"/>
            <a:ext cx="8520600" cy="40158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GB"/>
              <a:t>Create all the art assets for a story</a:t>
            </a:r>
            <a:endParaRPr/>
          </a:p>
          <a:p>
            <a:pPr marL="0" lvl="0" indent="0" algn="l" rtl="0">
              <a:spcBef>
                <a:spcPts val="500"/>
              </a:spcBef>
              <a:spcAft>
                <a:spcPts val="0"/>
              </a:spcAft>
              <a:buNone/>
            </a:pPr>
            <a:r>
              <a:rPr lang="en-GB"/>
              <a:t>If you are assessing language - allow AI art.</a:t>
            </a:r>
            <a:endParaRPr/>
          </a:p>
          <a:p>
            <a:pPr marL="0" lvl="0" indent="0" algn="l" rtl="0">
              <a:spcBef>
                <a:spcPts val="500"/>
              </a:spcBef>
              <a:spcAft>
                <a:spcPts val="0"/>
              </a:spcAft>
              <a:buNone/>
            </a:pPr>
            <a:r>
              <a:rPr lang="en-GB"/>
              <a:t>Interaction with the art created - out-fill art to finish it</a:t>
            </a:r>
            <a:endParaRPr/>
          </a:p>
          <a:p>
            <a:pPr marL="0" lvl="0" indent="0" algn="l" rtl="0">
              <a:spcBef>
                <a:spcPts val="500"/>
              </a:spcBef>
              <a:spcAft>
                <a:spcPts val="0"/>
              </a:spcAft>
              <a:buNone/>
            </a:pPr>
            <a:r>
              <a:rPr lang="en-GB"/>
              <a:t>Provide composition</a:t>
            </a:r>
            <a:endParaRPr/>
          </a:p>
          <a:p>
            <a:pPr marL="0" lvl="0" indent="0" algn="l" rtl="0">
              <a:spcBef>
                <a:spcPts val="500"/>
              </a:spcBef>
              <a:spcAft>
                <a:spcPts val="0"/>
              </a:spcAft>
              <a:buNone/>
            </a:pPr>
            <a:r>
              <a:rPr lang="en-GB"/>
              <a:t>Think of AI art as photography ( all the other aspects of composition matter)</a:t>
            </a:r>
            <a:endParaRPr/>
          </a:p>
          <a:p>
            <a:pPr marL="0" lvl="0" indent="0" algn="l" rtl="0">
              <a:spcBef>
                <a:spcPts val="500"/>
              </a:spcBef>
              <a:spcAft>
                <a:spcPts val="5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7"/>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Personal tutor</a:t>
            </a:r>
            <a:endParaRPr/>
          </a:p>
        </p:txBody>
      </p:sp>
      <p:sp>
        <p:nvSpPr>
          <p:cNvPr id="224" name="Google Shape;224;p37"/>
          <p:cNvSpPr txBox="1">
            <a:spLocks noGrp="1"/>
          </p:cNvSpPr>
          <p:nvPr>
            <p:ph type="body" idx="1"/>
          </p:nvPr>
        </p:nvSpPr>
        <p:spPr>
          <a:xfrm>
            <a:off x="311700" y="948025"/>
            <a:ext cx="8520600" cy="40158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GB"/>
              <a:t>Give it text to ingest - </a:t>
            </a:r>
            <a:endParaRPr/>
          </a:p>
          <a:p>
            <a:pPr marL="0" lvl="0" indent="457200" algn="l" rtl="0">
              <a:spcBef>
                <a:spcPts val="500"/>
              </a:spcBef>
              <a:spcAft>
                <a:spcPts val="0"/>
              </a:spcAft>
              <a:buNone/>
            </a:pPr>
            <a:r>
              <a:rPr lang="en-GB"/>
              <a:t>Ask it to write quiz questions.</a:t>
            </a:r>
            <a:endParaRPr/>
          </a:p>
          <a:p>
            <a:pPr marL="0" lvl="0" indent="457200" algn="l" rtl="0">
              <a:spcBef>
                <a:spcPts val="500"/>
              </a:spcBef>
              <a:spcAft>
                <a:spcPts val="0"/>
              </a:spcAft>
              <a:buNone/>
            </a:pPr>
            <a:r>
              <a:rPr lang="en-GB"/>
              <a:t>Ask it to explain the text. Change the level.</a:t>
            </a:r>
            <a:endParaRPr/>
          </a:p>
          <a:p>
            <a:pPr marL="0" lvl="0" indent="457200" algn="l" rtl="0">
              <a:spcBef>
                <a:spcPts val="500"/>
              </a:spcBef>
              <a:spcAft>
                <a:spcPts val="0"/>
              </a:spcAft>
              <a:buNone/>
            </a:pPr>
            <a:r>
              <a:rPr lang="en-GB"/>
              <a:t>Ask for similar knowledge systems</a:t>
            </a:r>
            <a:endParaRPr/>
          </a:p>
          <a:p>
            <a:pPr marL="0" lvl="0" indent="457200" algn="l" rtl="0">
              <a:spcBef>
                <a:spcPts val="500"/>
              </a:spcBef>
              <a:spcAft>
                <a:spcPts val="0"/>
              </a:spcAft>
              <a:buNone/>
            </a:pPr>
            <a:r>
              <a:rPr lang="en-GB"/>
              <a:t>Have a conversation based on the characters</a:t>
            </a:r>
            <a:endParaRPr/>
          </a:p>
          <a:p>
            <a:pPr marL="0" lvl="0" indent="0" algn="l" rtl="0">
              <a:spcBef>
                <a:spcPts val="500"/>
              </a:spcBef>
              <a:spcAft>
                <a:spcPts val="0"/>
              </a:spcAft>
              <a:buNone/>
            </a:pPr>
            <a:r>
              <a:rPr lang="en-GB"/>
              <a:t>Write text and then ask it what you missed?</a:t>
            </a:r>
            <a:endParaRPr/>
          </a:p>
          <a:p>
            <a:pPr marL="0" lvl="0" indent="0" algn="l" rtl="0">
              <a:spcBef>
                <a:spcPts val="500"/>
              </a:spcBef>
              <a:spcAft>
                <a:spcPts val="50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8"/>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AI marking	</a:t>
            </a:r>
            <a:endParaRPr/>
          </a:p>
        </p:txBody>
      </p:sp>
      <p:sp>
        <p:nvSpPr>
          <p:cNvPr id="230" name="Google Shape;230;p38"/>
          <p:cNvSpPr txBox="1">
            <a:spLocks noGrp="1"/>
          </p:cNvSpPr>
          <p:nvPr>
            <p:ph type="body" idx="1"/>
          </p:nvPr>
        </p:nvSpPr>
        <p:spPr>
          <a:xfrm>
            <a:off x="311700" y="948025"/>
            <a:ext cx="8520600" cy="40158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a:t>Algorithmic marking for a long time</a:t>
            </a:r>
            <a:endParaRPr/>
          </a:p>
          <a:p>
            <a:pPr marL="0" lvl="0" indent="0" algn="l" rtl="0">
              <a:spcBef>
                <a:spcPts val="500"/>
              </a:spcBef>
              <a:spcAft>
                <a:spcPts val="0"/>
              </a:spcAft>
              <a:buNone/>
            </a:pPr>
            <a:r>
              <a:rPr lang="en-GB"/>
              <a:t>Ask the AI to write as a marker</a:t>
            </a:r>
            <a:endParaRPr/>
          </a:p>
          <a:p>
            <a:pPr marL="0" lvl="0" indent="0" algn="l" rtl="0">
              <a:spcBef>
                <a:spcPts val="500"/>
              </a:spcBef>
              <a:spcAft>
                <a:spcPts val="0"/>
              </a:spcAft>
              <a:buNone/>
            </a:pPr>
            <a:r>
              <a:rPr lang="en-GB"/>
              <a:t>Provide the rubric</a:t>
            </a:r>
            <a:endParaRPr/>
          </a:p>
          <a:p>
            <a:pPr marL="0" lvl="0" indent="0" algn="l" rtl="0">
              <a:spcBef>
                <a:spcPts val="500"/>
              </a:spcBef>
              <a:spcAft>
                <a:spcPts val="0"/>
              </a:spcAft>
              <a:buNone/>
            </a:pPr>
            <a:r>
              <a:rPr lang="en-GB"/>
              <a:t>Paste in the student work to mark</a:t>
            </a:r>
            <a:endParaRPr/>
          </a:p>
          <a:p>
            <a:pPr marL="0" lvl="0" indent="0" algn="l" rtl="0">
              <a:spcBef>
                <a:spcPts val="500"/>
              </a:spcBef>
              <a:spcAft>
                <a:spcPts val="0"/>
              </a:spcAft>
              <a:buNone/>
            </a:pPr>
            <a:endParaRPr/>
          </a:p>
          <a:p>
            <a:pPr marL="0" lvl="0" indent="0" algn="l" rtl="0">
              <a:spcBef>
                <a:spcPts val="500"/>
              </a:spcBef>
              <a:spcAft>
                <a:spcPts val="0"/>
              </a:spcAft>
              <a:buNone/>
            </a:pPr>
            <a:r>
              <a:rPr lang="en-GB"/>
              <a:t>Get a mark out  with and explanation</a:t>
            </a:r>
            <a:endParaRPr/>
          </a:p>
          <a:p>
            <a:pPr marL="0" lvl="0" indent="0" algn="l" rtl="0">
              <a:spcBef>
                <a:spcPts val="500"/>
              </a:spcBef>
              <a:spcAft>
                <a:spcPts val="500"/>
              </a:spcAft>
              <a:buNone/>
            </a:pPr>
            <a:r>
              <a:rPr lang="en-GB"/>
              <a:t>Feedback to parents about the mark - turn bullet points into phases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Principle</a:t>
            </a:r>
            <a:endParaRPr/>
          </a:p>
        </p:txBody>
      </p:sp>
      <p:sp>
        <p:nvSpPr>
          <p:cNvPr id="236" name="Google Shape;236;p39"/>
          <p:cNvSpPr txBox="1">
            <a:spLocks noGrp="1"/>
          </p:cNvSpPr>
          <p:nvPr>
            <p:ph type="body" idx="1"/>
          </p:nvPr>
        </p:nvSpPr>
        <p:spPr>
          <a:xfrm>
            <a:off x="311700" y="948025"/>
            <a:ext cx="8520600" cy="40158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GB"/>
              <a:t>Grade what is relevant.</a:t>
            </a:r>
            <a:endParaRPr/>
          </a:p>
          <a:p>
            <a:pPr marL="0" lvl="0" indent="0" algn="l" rtl="0">
              <a:spcBef>
                <a:spcPts val="500"/>
              </a:spcBef>
              <a:spcAft>
                <a:spcPts val="0"/>
              </a:spcAft>
              <a:buNone/>
            </a:pPr>
            <a:r>
              <a:rPr lang="en-GB"/>
              <a:t>Understand the core function of the formative assessment.</a:t>
            </a:r>
            <a:endParaRPr/>
          </a:p>
          <a:p>
            <a:pPr marL="0" lvl="0" indent="0" algn="l" rtl="0">
              <a:spcBef>
                <a:spcPts val="500"/>
              </a:spcBef>
              <a:spcAft>
                <a:spcPts val="0"/>
              </a:spcAft>
              <a:buNone/>
            </a:pPr>
            <a:r>
              <a:rPr lang="en-GB"/>
              <a:t>Go back to the meta-knowledge goals</a:t>
            </a:r>
            <a:endParaRPr/>
          </a:p>
          <a:p>
            <a:pPr marL="0" lvl="0" indent="0" algn="l" rtl="0">
              <a:spcBef>
                <a:spcPts val="500"/>
              </a:spcBef>
              <a:spcAft>
                <a:spcPts val="0"/>
              </a:spcAft>
              <a:buNone/>
            </a:pPr>
            <a:r>
              <a:rPr lang="en-GB"/>
              <a:t>How confident are you in the knowledge?</a:t>
            </a:r>
            <a:endParaRPr/>
          </a:p>
          <a:p>
            <a:pPr marL="0" lvl="0" indent="0" algn="l" rtl="0">
              <a:spcBef>
                <a:spcPts val="500"/>
              </a:spcBef>
              <a:spcAft>
                <a:spcPts val="0"/>
              </a:spcAft>
              <a:buNone/>
            </a:pPr>
            <a:endParaRPr/>
          </a:p>
          <a:p>
            <a:pPr marL="0" lvl="0" indent="0" algn="l" rtl="0">
              <a:spcBef>
                <a:spcPts val="500"/>
              </a:spcBef>
              <a:spcAft>
                <a:spcPts val="0"/>
              </a:spcAft>
              <a:buNone/>
            </a:pPr>
            <a:r>
              <a:rPr lang="en-GB"/>
              <a:t>Every project is a group project where the AI is one of the members</a:t>
            </a:r>
            <a:endParaRPr/>
          </a:p>
          <a:p>
            <a:pPr marL="0" lvl="0" indent="0" algn="l" rtl="0">
              <a:spcBef>
                <a:spcPts val="500"/>
              </a:spcBef>
              <a:spcAft>
                <a:spcPts val="500"/>
              </a:spcAft>
              <a:buNone/>
            </a:pPr>
            <a:r>
              <a:rPr lang="en-GB"/>
              <a:t>Defend your contribution to the project.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0"/>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Q&amp;A</a:t>
            </a:r>
            <a:endParaRPr/>
          </a:p>
        </p:txBody>
      </p:sp>
      <p:sp>
        <p:nvSpPr>
          <p:cNvPr id="242" name="Google Shape;242;p40"/>
          <p:cNvSpPr txBox="1">
            <a:spLocks noGrp="1"/>
          </p:cNvSpPr>
          <p:nvPr>
            <p:ph type="body" idx="1"/>
          </p:nvPr>
        </p:nvSpPr>
        <p:spPr>
          <a:xfrm>
            <a:off x="311700" y="948025"/>
            <a:ext cx="8520600" cy="401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Exchange of Knowledge</a:t>
            </a:r>
            <a:endParaRPr/>
          </a:p>
          <a:p>
            <a:pPr marL="0" lvl="0" indent="0" algn="l" rtl="0">
              <a:spcBef>
                <a:spcPts val="500"/>
              </a:spcBef>
              <a:spcAft>
                <a:spcPts val="0"/>
              </a:spcAft>
              <a:buNone/>
            </a:pPr>
            <a:r>
              <a:rPr lang="en-GB"/>
              <a:t>What are your challenges?</a:t>
            </a:r>
            <a:endParaRPr/>
          </a:p>
          <a:p>
            <a:pPr marL="0" lvl="0" indent="0" algn="l" rtl="0">
              <a:spcBef>
                <a:spcPts val="500"/>
              </a:spcBef>
              <a:spcAft>
                <a:spcPts val="0"/>
              </a:spcAft>
              <a:buNone/>
            </a:pPr>
            <a:r>
              <a:rPr lang="en-GB"/>
              <a:t>What are the possible solutions?</a:t>
            </a:r>
            <a:endParaRPr/>
          </a:p>
          <a:p>
            <a:pPr marL="0" lvl="0" indent="0" algn="l" rtl="0">
              <a:spcBef>
                <a:spcPts val="500"/>
              </a:spcBef>
              <a:spcAft>
                <a:spcPts val="0"/>
              </a:spcAft>
              <a:buNone/>
            </a:pPr>
            <a:r>
              <a:rPr lang="en-GB"/>
              <a:t>How do we work with students and run the ethics</a:t>
            </a:r>
            <a:endParaRPr/>
          </a:p>
          <a:p>
            <a:pPr marL="0" lvl="0" indent="0" algn="l" rtl="0">
              <a:spcBef>
                <a:spcPts val="500"/>
              </a:spcBef>
              <a:spcAft>
                <a:spcPts val="50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1"/>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News - 27/04</a:t>
            </a:r>
            <a:endParaRPr/>
          </a:p>
        </p:txBody>
      </p:sp>
      <p:sp>
        <p:nvSpPr>
          <p:cNvPr id="248" name="Google Shape;248;p41"/>
          <p:cNvSpPr txBox="1">
            <a:spLocks noGrp="1"/>
          </p:cNvSpPr>
          <p:nvPr>
            <p:ph type="body" idx="1"/>
          </p:nvPr>
        </p:nvSpPr>
        <p:spPr>
          <a:xfrm>
            <a:off x="311700" y="948025"/>
            <a:ext cx="8520600" cy="401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hlinkClick r:id="rId3"/>
              </a:rPr>
              <a:t>1 Million tokens</a:t>
            </a:r>
            <a:endParaRPr dirty="0"/>
          </a:p>
          <a:p>
            <a:pPr marL="0" lvl="0" indent="0" algn="l" rtl="0">
              <a:spcBef>
                <a:spcPts val="500"/>
              </a:spcBef>
              <a:spcAft>
                <a:spcPts val="0"/>
              </a:spcAft>
              <a:buNone/>
            </a:pPr>
            <a:r>
              <a:rPr lang="en-GB" dirty="0">
                <a:hlinkClick r:id="rId4"/>
              </a:rPr>
              <a:t>Hugging Chat - open source</a:t>
            </a:r>
            <a:endParaRPr dirty="0"/>
          </a:p>
          <a:p>
            <a:pPr marL="0" lvl="0" indent="0" algn="l" rtl="0">
              <a:spcBef>
                <a:spcPts val="500"/>
              </a:spcBef>
              <a:spcAft>
                <a:spcPts val="0"/>
              </a:spcAft>
              <a:buNone/>
            </a:pPr>
            <a:r>
              <a:rPr lang="en-GB" dirty="0" err="1">
                <a:hlinkClick r:id="rId5"/>
              </a:rPr>
              <a:t>ChatGPT</a:t>
            </a:r>
            <a:r>
              <a:rPr lang="en-GB" dirty="0">
                <a:hlinkClick r:id="rId5"/>
              </a:rPr>
              <a:t> allows removal of history </a:t>
            </a:r>
            <a:endParaRPr dirty="0"/>
          </a:p>
          <a:p>
            <a:pPr marL="0" lvl="0" indent="0" algn="l" rtl="0">
              <a:spcBef>
                <a:spcPts val="500"/>
              </a:spcBef>
              <a:spcAft>
                <a:spcPts val="0"/>
              </a:spcAft>
              <a:buNone/>
            </a:pPr>
            <a:r>
              <a:rPr lang="en-GB" dirty="0" err="1">
                <a:hlinkClick r:id="rId6"/>
              </a:rPr>
              <a:t>Replit</a:t>
            </a:r>
            <a:r>
              <a:rPr lang="en-GB" dirty="0">
                <a:hlinkClick r:id="rId6"/>
              </a:rPr>
              <a:t> - LLM model for coding </a:t>
            </a:r>
            <a:endParaRPr dirty="0"/>
          </a:p>
          <a:p>
            <a:pPr marL="0" lvl="0" indent="0" algn="l" rtl="0">
              <a:spcBef>
                <a:spcPts val="500"/>
              </a:spcBef>
              <a:spcAft>
                <a:spcPts val="0"/>
              </a:spcAft>
              <a:buNone/>
            </a:pPr>
            <a:r>
              <a:rPr lang="en-GB" dirty="0">
                <a:hlinkClick r:id="rId7"/>
              </a:rPr>
              <a:t>Nemo Guardrails</a:t>
            </a:r>
            <a:endParaRPr dirty="0"/>
          </a:p>
          <a:p>
            <a:pPr marL="0" lvl="0" indent="0" algn="l" rtl="0">
              <a:spcBef>
                <a:spcPts val="500"/>
              </a:spcBef>
              <a:spcAft>
                <a:spcPts val="500"/>
              </a:spcAft>
              <a:buNone/>
            </a:pPr>
            <a:r>
              <a:rPr lang="en-GB" dirty="0" err="1">
                <a:hlinkClick r:id="rId8"/>
              </a:rPr>
              <a:t>AutoGPT</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ChatGPT a LLM</a:t>
            </a:r>
            <a:endParaRPr/>
          </a:p>
        </p:txBody>
      </p:sp>
      <p:sp>
        <p:nvSpPr>
          <p:cNvPr id="76" name="Google Shape;76;p15"/>
          <p:cNvSpPr txBox="1">
            <a:spLocks noGrp="1"/>
          </p:cNvSpPr>
          <p:nvPr>
            <p:ph type="body" idx="1"/>
          </p:nvPr>
        </p:nvSpPr>
        <p:spPr>
          <a:xfrm>
            <a:off x="311700" y="948025"/>
            <a:ext cx="8520600" cy="40158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GB"/>
              <a:t>ChatGPT is a large language model. </a:t>
            </a:r>
            <a:endParaRPr/>
          </a:p>
          <a:p>
            <a:pPr marL="0" lvl="0" indent="0" algn="l" rtl="0">
              <a:spcBef>
                <a:spcPts val="500"/>
              </a:spcBef>
              <a:spcAft>
                <a:spcPts val="0"/>
              </a:spcAft>
              <a:buNone/>
            </a:pPr>
            <a:r>
              <a:rPr lang="en-GB"/>
              <a:t>Trained on Reddit, Wikipedia and a significant amount of the internet.</a:t>
            </a:r>
            <a:endParaRPr/>
          </a:p>
          <a:p>
            <a:pPr marL="0" lvl="0" indent="0" algn="l" rtl="0">
              <a:spcBef>
                <a:spcPts val="500"/>
              </a:spcBef>
              <a:spcAft>
                <a:spcPts val="0"/>
              </a:spcAft>
              <a:buNone/>
            </a:pPr>
            <a:r>
              <a:rPr lang="en-GB"/>
              <a:t>It does not “store” data, it learns the connections between words and concepts.</a:t>
            </a:r>
            <a:endParaRPr/>
          </a:p>
          <a:p>
            <a:pPr marL="0" lvl="0" indent="0" algn="l" rtl="0">
              <a:spcBef>
                <a:spcPts val="500"/>
              </a:spcBef>
              <a:spcAft>
                <a:spcPts val="0"/>
              </a:spcAft>
              <a:buNone/>
            </a:pPr>
            <a:r>
              <a:rPr lang="en-GB"/>
              <a:t>It was built on Language Translation - it is still very good at.</a:t>
            </a:r>
            <a:endParaRPr/>
          </a:p>
          <a:p>
            <a:pPr marL="0" lvl="0" indent="0" algn="l" rtl="0">
              <a:spcBef>
                <a:spcPts val="500"/>
              </a:spcBef>
              <a:spcAft>
                <a:spcPts val="0"/>
              </a:spcAft>
              <a:buNone/>
            </a:pPr>
            <a:r>
              <a:rPr lang="en-GB"/>
              <a:t>There is no </a:t>
            </a:r>
            <a:r>
              <a:rPr lang="en-GB" b="1"/>
              <a:t>Long term Memory</a:t>
            </a:r>
            <a:r>
              <a:rPr lang="en-GB"/>
              <a:t>.  It does not have motivations or objectives.</a:t>
            </a:r>
            <a:endParaRPr/>
          </a:p>
          <a:p>
            <a:pPr marL="0" lvl="0" indent="0" algn="l" rtl="0">
              <a:spcBef>
                <a:spcPts val="500"/>
              </a:spcBef>
              <a:spcAft>
                <a:spcPts val="0"/>
              </a:spcAft>
              <a:buNone/>
            </a:pPr>
            <a:r>
              <a:rPr lang="en-GB"/>
              <a:t>It works out the next most likely output given context.</a:t>
            </a:r>
            <a:endParaRPr/>
          </a:p>
          <a:p>
            <a:pPr marL="0" lvl="0" indent="0" algn="l" rtl="0">
              <a:spcBef>
                <a:spcPts val="500"/>
              </a:spcBef>
              <a:spcAft>
                <a:spcPts val="500"/>
              </a:spcAft>
              <a:buNone/>
            </a:pPr>
            <a:r>
              <a:rPr lang="en-GB">
                <a:solidFill>
                  <a:srgbClr val="274E13"/>
                </a:solidFill>
              </a:rPr>
              <a:t>“The cat sat on the ____ “ </a:t>
            </a:r>
            <a:endParaRPr>
              <a:solidFill>
                <a:srgbClr val="274E1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Understanding words - Vectors</a:t>
            </a:r>
            <a:endParaRPr/>
          </a:p>
        </p:txBody>
      </p:sp>
      <p:sp>
        <p:nvSpPr>
          <p:cNvPr id="82" name="Google Shape;82;p16"/>
          <p:cNvSpPr txBox="1">
            <a:spLocks noGrp="1"/>
          </p:cNvSpPr>
          <p:nvPr>
            <p:ph type="body" idx="1"/>
          </p:nvPr>
        </p:nvSpPr>
        <p:spPr>
          <a:xfrm>
            <a:off x="311700" y="948025"/>
            <a:ext cx="8520600" cy="4015800"/>
          </a:xfrm>
          <a:prstGeom prst="rect">
            <a:avLst/>
          </a:prstGeom>
        </p:spPr>
        <p:txBody>
          <a:bodyPr spcFirstLastPara="1" wrap="square" lIns="91425" tIns="91425" rIns="91425" bIns="91425" anchor="t" anchorCtr="0">
            <a:normAutofit/>
          </a:bodyPr>
          <a:lstStyle/>
          <a:p>
            <a:pPr marL="0" lvl="0" indent="0" algn="l" rtl="0">
              <a:spcBef>
                <a:spcPts val="0"/>
              </a:spcBef>
              <a:spcAft>
                <a:spcPts val="500"/>
              </a:spcAft>
              <a:buNone/>
            </a:pPr>
            <a:endParaRPr/>
          </a:p>
        </p:txBody>
      </p:sp>
      <p:pic>
        <p:nvPicPr>
          <p:cNvPr id="83" name="Google Shape;83;p16"/>
          <p:cNvPicPr preferRelativeResize="0"/>
          <p:nvPr/>
        </p:nvPicPr>
        <p:blipFill>
          <a:blip r:embed="rId3">
            <a:alphaModFix/>
          </a:blip>
          <a:stretch>
            <a:fillRect/>
          </a:stretch>
        </p:blipFill>
        <p:spPr>
          <a:xfrm>
            <a:off x="275800" y="1152475"/>
            <a:ext cx="8868199" cy="3431000"/>
          </a:xfrm>
          <a:prstGeom prst="rect">
            <a:avLst/>
          </a:prstGeom>
          <a:noFill/>
          <a:ln>
            <a:noFill/>
          </a:ln>
        </p:spPr>
      </p:pic>
      <p:sp>
        <p:nvSpPr>
          <p:cNvPr id="84" name="Google Shape;84;p16"/>
          <p:cNvSpPr txBox="1"/>
          <p:nvPr/>
        </p:nvSpPr>
        <p:spPr>
          <a:xfrm>
            <a:off x="2254200" y="4703625"/>
            <a:ext cx="6768600" cy="34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50" dirty="0">
                <a:solidFill>
                  <a:srgbClr val="757575"/>
                </a:solidFill>
                <a:highlight>
                  <a:srgbClr val="FFFFFF"/>
                </a:highlight>
              </a:rPr>
              <a:t>Linear Relationships between Words. Image from developers.google.com</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Attention</a:t>
            </a:r>
            <a:endParaRPr/>
          </a:p>
        </p:txBody>
      </p:sp>
      <p:sp>
        <p:nvSpPr>
          <p:cNvPr id="90" name="Google Shape;90;p17"/>
          <p:cNvSpPr txBox="1">
            <a:spLocks noGrp="1"/>
          </p:cNvSpPr>
          <p:nvPr>
            <p:ph type="body" idx="1"/>
          </p:nvPr>
        </p:nvSpPr>
        <p:spPr>
          <a:xfrm>
            <a:off x="311700" y="948025"/>
            <a:ext cx="8520600" cy="4015800"/>
          </a:xfrm>
          <a:prstGeom prst="rect">
            <a:avLst/>
          </a:prstGeom>
        </p:spPr>
        <p:txBody>
          <a:bodyPr spcFirstLastPara="1" wrap="square" lIns="91425" tIns="91425" rIns="91425" bIns="91425" anchor="t" anchorCtr="0">
            <a:normAutofit/>
          </a:bodyPr>
          <a:lstStyle/>
          <a:p>
            <a:pPr marL="0" lvl="0" indent="0" algn="l" rtl="0">
              <a:lnSpc>
                <a:spcPct val="90000"/>
              </a:lnSpc>
              <a:spcBef>
                <a:spcPts val="0"/>
              </a:spcBef>
              <a:spcAft>
                <a:spcPts val="0"/>
              </a:spcAft>
              <a:buNone/>
            </a:pPr>
            <a:r>
              <a:rPr lang="en-GB" sz="2600"/>
              <a:t>Word embeddings ( vectors )</a:t>
            </a:r>
            <a:endParaRPr sz="2600"/>
          </a:p>
          <a:p>
            <a:pPr marL="0" lvl="0" indent="0" algn="l" rtl="0">
              <a:lnSpc>
                <a:spcPct val="90000"/>
              </a:lnSpc>
              <a:spcBef>
                <a:spcPts val="500"/>
              </a:spcBef>
              <a:spcAft>
                <a:spcPts val="0"/>
              </a:spcAft>
              <a:buNone/>
            </a:pPr>
            <a:r>
              <a:rPr lang="en-GB" sz="2600"/>
              <a:t>Position of word</a:t>
            </a:r>
            <a:endParaRPr sz="2600"/>
          </a:p>
          <a:p>
            <a:pPr marL="0" lvl="0" indent="0" algn="l" rtl="0">
              <a:lnSpc>
                <a:spcPct val="90000"/>
              </a:lnSpc>
              <a:spcBef>
                <a:spcPts val="500"/>
              </a:spcBef>
              <a:spcAft>
                <a:spcPts val="0"/>
              </a:spcAft>
              <a:buNone/>
            </a:pPr>
            <a:r>
              <a:rPr lang="en-GB" sz="2600"/>
              <a:t>Multiple “bunches” of feedforward networks</a:t>
            </a:r>
            <a:endParaRPr sz="2600"/>
          </a:p>
          <a:p>
            <a:pPr marL="0" lvl="0" indent="0" algn="l" rtl="0">
              <a:lnSpc>
                <a:spcPct val="90000"/>
              </a:lnSpc>
              <a:spcBef>
                <a:spcPts val="500"/>
              </a:spcBef>
              <a:spcAft>
                <a:spcPts val="0"/>
              </a:spcAft>
              <a:buNone/>
            </a:pPr>
            <a:endParaRPr sz="2600"/>
          </a:p>
          <a:p>
            <a:pPr marL="0" lvl="0" indent="0" algn="l" rtl="0">
              <a:lnSpc>
                <a:spcPct val="90000"/>
              </a:lnSpc>
              <a:spcBef>
                <a:spcPts val="500"/>
              </a:spcBef>
              <a:spcAft>
                <a:spcPts val="0"/>
              </a:spcAft>
              <a:buNone/>
            </a:pPr>
            <a:r>
              <a:rPr lang="en-GB" sz="2600"/>
              <a:t>Probability of producing a word</a:t>
            </a:r>
            <a:endParaRPr sz="2600"/>
          </a:p>
          <a:p>
            <a:pPr marL="0" lvl="0" indent="0" algn="l" rtl="0">
              <a:lnSpc>
                <a:spcPct val="90000"/>
              </a:lnSpc>
              <a:spcBef>
                <a:spcPts val="500"/>
              </a:spcBef>
              <a:spcAft>
                <a:spcPts val="500"/>
              </a:spcAft>
              <a:buNone/>
            </a:pPr>
            <a:r>
              <a:rPr lang="en-GB" sz="2600"/>
              <a:t>Non deterministic.</a:t>
            </a:r>
            <a:endParaRPr sz="2600"/>
          </a:p>
        </p:txBody>
      </p:sp>
      <p:pic>
        <p:nvPicPr>
          <p:cNvPr id="91" name="Google Shape;91;p17"/>
          <p:cNvPicPr preferRelativeResize="0"/>
          <p:nvPr/>
        </p:nvPicPr>
        <p:blipFill>
          <a:blip r:embed="rId3">
            <a:alphaModFix/>
          </a:blip>
          <a:stretch>
            <a:fillRect/>
          </a:stretch>
        </p:blipFill>
        <p:spPr>
          <a:xfrm>
            <a:off x="5354992" y="0"/>
            <a:ext cx="3789016"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Working memory</a:t>
            </a:r>
            <a:endParaRPr/>
          </a:p>
        </p:txBody>
      </p:sp>
      <p:sp>
        <p:nvSpPr>
          <p:cNvPr id="97" name="Google Shape;97;p18"/>
          <p:cNvSpPr txBox="1">
            <a:spLocks noGrp="1"/>
          </p:cNvSpPr>
          <p:nvPr>
            <p:ph type="body" idx="1"/>
          </p:nvPr>
        </p:nvSpPr>
        <p:spPr>
          <a:xfrm>
            <a:off x="311700" y="948025"/>
            <a:ext cx="8520600" cy="40158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GB"/>
              <a:t>ChatGPT has a </a:t>
            </a:r>
            <a:r>
              <a:rPr lang="en-GB" b="1"/>
              <a:t>working </a:t>
            </a:r>
            <a:r>
              <a:rPr lang="en-GB"/>
              <a:t>memory</a:t>
            </a:r>
            <a:endParaRPr/>
          </a:p>
          <a:p>
            <a:pPr marL="0" lvl="0" indent="0" algn="l" rtl="0">
              <a:spcBef>
                <a:spcPts val="500"/>
              </a:spcBef>
              <a:spcAft>
                <a:spcPts val="0"/>
              </a:spcAft>
              <a:buNone/>
            </a:pPr>
            <a:r>
              <a:rPr lang="en-GB"/>
              <a:t>Ask it a question with no context and it give a </a:t>
            </a:r>
            <a:r>
              <a:rPr lang="en-GB" b="1"/>
              <a:t>bland answer</a:t>
            </a:r>
            <a:endParaRPr b="1"/>
          </a:p>
          <a:p>
            <a:pPr marL="0" lvl="0" indent="0" algn="l" rtl="0">
              <a:spcBef>
                <a:spcPts val="500"/>
              </a:spcBef>
              <a:spcAft>
                <a:spcPts val="0"/>
              </a:spcAft>
              <a:buNone/>
            </a:pPr>
            <a:r>
              <a:rPr lang="en-GB"/>
              <a:t>Give it an interesting </a:t>
            </a:r>
            <a:r>
              <a:rPr lang="en-GB" b="1"/>
              <a:t>context</a:t>
            </a:r>
            <a:r>
              <a:rPr lang="en-GB"/>
              <a:t> and you get interesting results</a:t>
            </a:r>
            <a:endParaRPr/>
          </a:p>
          <a:p>
            <a:pPr marL="0" lvl="0" indent="0" algn="l" rtl="0">
              <a:spcBef>
                <a:spcPts val="500"/>
              </a:spcBef>
              <a:spcAft>
                <a:spcPts val="0"/>
              </a:spcAft>
              <a:buNone/>
            </a:pPr>
            <a:endParaRPr/>
          </a:p>
          <a:p>
            <a:pPr marL="0" lvl="0" indent="0" algn="l" rtl="0">
              <a:spcBef>
                <a:spcPts val="500"/>
              </a:spcBef>
              <a:spcAft>
                <a:spcPts val="0"/>
              </a:spcAft>
              <a:buNone/>
            </a:pPr>
            <a:r>
              <a:rPr lang="en-GB"/>
              <a:t>Combination of </a:t>
            </a:r>
            <a:r>
              <a:rPr lang="en-GB" b="1"/>
              <a:t>Input </a:t>
            </a:r>
            <a:r>
              <a:rPr lang="en-GB"/>
              <a:t>and </a:t>
            </a:r>
            <a:r>
              <a:rPr lang="en-GB" b="1"/>
              <a:t> Output</a:t>
            </a:r>
            <a:endParaRPr b="1"/>
          </a:p>
          <a:p>
            <a:pPr marL="0" lvl="0" indent="0" algn="l" rtl="0">
              <a:spcBef>
                <a:spcPts val="500"/>
              </a:spcBef>
              <a:spcAft>
                <a:spcPts val="500"/>
              </a:spcAft>
              <a:buNone/>
            </a:pPr>
            <a:r>
              <a:rPr lang="en-GB"/>
              <a:t>Each output word is added to the input for the next calculation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Build on translation</a:t>
            </a:r>
            <a:endParaRPr/>
          </a:p>
        </p:txBody>
      </p:sp>
      <p:sp>
        <p:nvSpPr>
          <p:cNvPr id="103" name="Google Shape;103;p19"/>
          <p:cNvSpPr txBox="1">
            <a:spLocks noGrp="1"/>
          </p:cNvSpPr>
          <p:nvPr>
            <p:ph type="body" idx="1"/>
          </p:nvPr>
        </p:nvSpPr>
        <p:spPr>
          <a:xfrm>
            <a:off x="311700" y="948025"/>
            <a:ext cx="8520600" cy="40158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935"/>
              <a:buNone/>
            </a:pPr>
            <a:r>
              <a:rPr lang="en-GB" sz="2575"/>
              <a:t>Construct the relationship between words</a:t>
            </a:r>
            <a:endParaRPr sz="2575"/>
          </a:p>
          <a:p>
            <a:pPr marL="0" lvl="0" indent="0" algn="l" rtl="0">
              <a:lnSpc>
                <a:spcPct val="80000"/>
              </a:lnSpc>
              <a:spcBef>
                <a:spcPts val="500"/>
              </a:spcBef>
              <a:spcAft>
                <a:spcPts val="0"/>
              </a:spcAft>
              <a:buSzPts val="935"/>
              <a:buNone/>
            </a:pPr>
            <a:r>
              <a:rPr lang="en-GB" sz="2575"/>
              <a:t>Build a cloud of “meaning” relationship between words</a:t>
            </a:r>
            <a:endParaRPr sz="2575"/>
          </a:p>
          <a:p>
            <a:pPr marL="0" lvl="0" indent="0" algn="l" rtl="0">
              <a:lnSpc>
                <a:spcPct val="80000"/>
              </a:lnSpc>
              <a:spcBef>
                <a:spcPts val="500"/>
              </a:spcBef>
              <a:spcAft>
                <a:spcPts val="0"/>
              </a:spcAft>
              <a:buSzPts val="935"/>
              <a:buNone/>
            </a:pPr>
            <a:r>
              <a:rPr lang="en-GB" sz="2575"/>
              <a:t>Find the abstract cloud and match it to another language</a:t>
            </a:r>
            <a:endParaRPr sz="2575"/>
          </a:p>
          <a:p>
            <a:pPr marL="0" lvl="0" indent="0" algn="l" rtl="0">
              <a:lnSpc>
                <a:spcPct val="80000"/>
              </a:lnSpc>
              <a:spcBef>
                <a:spcPts val="500"/>
              </a:spcBef>
              <a:spcAft>
                <a:spcPts val="0"/>
              </a:spcAft>
              <a:buSzPts val="935"/>
              <a:buNone/>
            </a:pPr>
            <a:endParaRPr sz="2575"/>
          </a:p>
          <a:p>
            <a:pPr marL="0" lvl="0" indent="0" algn="l" rtl="0">
              <a:lnSpc>
                <a:spcPct val="80000"/>
              </a:lnSpc>
              <a:spcBef>
                <a:spcPts val="500"/>
              </a:spcBef>
              <a:spcAft>
                <a:spcPts val="0"/>
              </a:spcAft>
              <a:buSzPts val="935"/>
              <a:buNone/>
            </a:pPr>
            <a:r>
              <a:rPr lang="en-GB" sz="2575"/>
              <a:t>The embedding of languages align</a:t>
            </a:r>
            <a:endParaRPr sz="2575"/>
          </a:p>
          <a:p>
            <a:pPr marL="0" lvl="0" indent="0" algn="l" rtl="0">
              <a:lnSpc>
                <a:spcPct val="80000"/>
              </a:lnSpc>
              <a:spcBef>
                <a:spcPts val="500"/>
              </a:spcBef>
              <a:spcAft>
                <a:spcPts val="0"/>
              </a:spcAft>
              <a:buSzPts val="935"/>
              <a:buNone/>
            </a:pPr>
            <a:r>
              <a:rPr lang="en-GB" sz="2575" b="1"/>
              <a:t>Humans talk about the same stuff</a:t>
            </a:r>
            <a:endParaRPr sz="2575"/>
          </a:p>
          <a:p>
            <a:pPr marL="0" lvl="0" indent="0" algn="l" rtl="0">
              <a:lnSpc>
                <a:spcPct val="80000"/>
              </a:lnSpc>
              <a:spcBef>
                <a:spcPts val="500"/>
              </a:spcBef>
              <a:spcAft>
                <a:spcPts val="0"/>
              </a:spcAft>
              <a:buSzPts val="935"/>
              <a:buNone/>
            </a:pPr>
            <a:r>
              <a:rPr lang="en-GB" sz="2575"/>
              <a:t>May not work for alien languages?!?</a:t>
            </a:r>
            <a:endParaRPr sz="2575"/>
          </a:p>
          <a:p>
            <a:pPr marL="0" lvl="0" indent="0" algn="l" rtl="0">
              <a:lnSpc>
                <a:spcPct val="80000"/>
              </a:lnSpc>
              <a:spcBef>
                <a:spcPts val="500"/>
              </a:spcBef>
              <a:spcAft>
                <a:spcPts val="500"/>
              </a:spcAft>
              <a:buSzPts val="935"/>
              <a:buNone/>
            </a:pPr>
            <a:endParaRPr sz="2575"/>
          </a:p>
        </p:txBody>
      </p:sp>
      <p:pic>
        <p:nvPicPr>
          <p:cNvPr id="104" name="Google Shape;104;p19"/>
          <p:cNvPicPr preferRelativeResize="0"/>
          <p:nvPr/>
        </p:nvPicPr>
        <p:blipFill>
          <a:blip r:embed="rId3">
            <a:alphaModFix/>
          </a:blip>
          <a:stretch>
            <a:fillRect/>
          </a:stretch>
        </p:blipFill>
        <p:spPr>
          <a:xfrm>
            <a:off x="5769300" y="2242563"/>
            <a:ext cx="3276600" cy="1990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Zero Shot vs Few Shot 	</a:t>
            </a:r>
            <a:endParaRPr/>
          </a:p>
        </p:txBody>
      </p:sp>
      <p:sp>
        <p:nvSpPr>
          <p:cNvPr id="110" name="Google Shape;110;p20"/>
          <p:cNvSpPr txBox="1">
            <a:spLocks noGrp="1"/>
          </p:cNvSpPr>
          <p:nvPr>
            <p:ph type="body" idx="1"/>
          </p:nvPr>
        </p:nvSpPr>
        <p:spPr>
          <a:xfrm>
            <a:off x="311700" y="948025"/>
            <a:ext cx="8520600" cy="40158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a:t>Zero Shot = Ask it a question with no context</a:t>
            </a:r>
            <a:endParaRPr/>
          </a:p>
          <a:p>
            <a:pPr marL="0" lvl="0" indent="0" algn="l" rtl="0">
              <a:spcBef>
                <a:spcPts val="500"/>
              </a:spcBef>
              <a:spcAft>
                <a:spcPts val="0"/>
              </a:spcAft>
              <a:buNone/>
            </a:pPr>
            <a:r>
              <a:rPr lang="en-GB"/>
              <a:t>Few Shot = give it examples in the </a:t>
            </a:r>
            <a:r>
              <a:rPr lang="en-GB" b="1"/>
              <a:t>context</a:t>
            </a:r>
            <a:r>
              <a:rPr lang="en-GB"/>
              <a:t>, then let it use that structure to generate the next output!!!</a:t>
            </a:r>
            <a:endParaRPr/>
          </a:p>
          <a:p>
            <a:pPr marL="0" lvl="0" indent="0" algn="l" rtl="0">
              <a:spcBef>
                <a:spcPts val="500"/>
              </a:spcBef>
              <a:spcAft>
                <a:spcPts val="0"/>
              </a:spcAft>
              <a:buNone/>
            </a:pPr>
            <a:endParaRPr/>
          </a:p>
          <a:p>
            <a:pPr marL="0" lvl="0" indent="0" algn="l" rtl="0">
              <a:spcBef>
                <a:spcPts val="500"/>
              </a:spcBef>
              <a:spcAft>
                <a:spcPts val="0"/>
              </a:spcAft>
              <a:buNone/>
            </a:pPr>
            <a:r>
              <a:rPr lang="en-GB"/>
              <a:t>Show it what a good answer looks like</a:t>
            </a:r>
            <a:endParaRPr/>
          </a:p>
          <a:p>
            <a:pPr marL="0" lvl="0" indent="0" algn="l" rtl="0">
              <a:spcBef>
                <a:spcPts val="500"/>
              </a:spcBef>
              <a:spcAft>
                <a:spcPts val="0"/>
              </a:spcAft>
              <a:buNone/>
            </a:pPr>
            <a:r>
              <a:rPr lang="en-GB"/>
              <a:t>Give it examples of your writing</a:t>
            </a:r>
            <a:endParaRPr/>
          </a:p>
          <a:p>
            <a:pPr marL="0" lvl="0" indent="0" algn="l" rtl="0">
              <a:spcBef>
                <a:spcPts val="500"/>
              </a:spcBef>
              <a:spcAft>
                <a:spcPts val="500"/>
              </a:spcAft>
              <a:buNone/>
            </a:pPr>
            <a:r>
              <a:rPr lang="en-GB"/>
              <a:t>Give it a rubric and an example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1"/>
          <p:cNvSpPr txBox="1">
            <a:spLocks noGrp="1"/>
          </p:cNvSpPr>
          <p:nvPr>
            <p:ph type="title"/>
          </p:nvPr>
        </p:nvSpPr>
        <p:spPr>
          <a:xfrm>
            <a:off x="311700" y="36170"/>
            <a:ext cx="8520600" cy="7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200"/>
              <a:t>Building context - Prompt Engineering</a:t>
            </a:r>
            <a:endParaRPr sz="3200"/>
          </a:p>
        </p:txBody>
      </p:sp>
      <p:sp>
        <p:nvSpPr>
          <p:cNvPr id="116" name="Google Shape;116;p21"/>
          <p:cNvSpPr txBox="1">
            <a:spLocks noGrp="1"/>
          </p:cNvSpPr>
          <p:nvPr>
            <p:ph type="body" idx="1"/>
          </p:nvPr>
        </p:nvSpPr>
        <p:spPr>
          <a:xfrm>
            <a:off x="311700" y="948025"/>
            <a:ext cx="8520600" cy="4015800"/>
          </a:xfrm>
          <a:prstGeom prst="rect">
            <a:avLst/>
          </a:prstGeom>
        </p:spPr>
        <p:txBody>
          <a:bodyPr spcFirstLastPara="1" wrap="square" lIns="91425" tIns="91425" rIns="91425" bIns="91425" anchor="t" anchorCtr="0">
            <a:normAutofit fontScale="70000" lnSpcReduction="10000"/>
          </a:bodyPr>
          <a:lstStyle/>
          <a:p>
            <a:pPr marL="0" lvl="0" indent="0" algn="l" rtl="0">
              <a:spcBef>
                <a:spcPts val="0"/>
              </a:spcBef>
              <a:spcAft>
                <a:spcPts val="0"/>
              </a:spcAft>
              <a:buNone/>
            </a:pPr>
            <a:r>
              <a:rPr lang="en-GB"/>
              <a:t>What are they good at</a:t>
            </a:r>
            <a:endParaRPr/>
          </a:p>
          <a:p>
            <a:pPr marL="457200" lvl="0" indent="-367506" algn="l" rtl="0">
              <a:spcBef>
                <a:spcPts val="500"/>
              </a:spcBef>
              <a:spcAft>
                <a:spcPts val="0"/>
              </a:spcAft>
              <a:buSzPct val="100000"/>
              <a:buChar char="●"/>
            </a:pPr>
            <a:r>
              <a:rPr lang="en-GB"/>
              <a:t>Translating level of language - given an example create a shorter version ( the knowledge is in the context )</a:t>
            </a:r>
            <a:endParaRPr/>
          </a:p>
          <a:p>
            <a:pPr marL="457200" lvl="0" indent="-367506" algn="l" rtl="0">
              <a:spcBef>
                <a:spcPts val="500"/>
              </a:spcBef>
              <a:spcAft>
                <a:spcPts val="0"/>
              </a:spcAft>
              <a:buSzPct val="100000"/>
              <a:buChar char="●"/>
            </a:pPr>
            <a:r>
              <a:rPr lang="en-GB"/>
              <a:t>Creating stories ( word after word creative appending of sentences )</a:t>
            </a:r>
            <a:endParaRPr/>
          </a:p>
          <a:p>
            <a:pPr marL="457200" lvl="0" indent="-367506" algn="l" rtl="0">
              <a:spcBef>
                <a:spcPts val="500"/>
              </a:spcBef>
              <a:spcAft>
                <a:spcPts val="0"/>
              </a:spcAft>
              <a:buSzPct val="100000"/>
              <a:buChar char="●"/>
            </a:pPr>
            <a:r>
              <a:rPr lang="en-GB"/>
              <a:t>Provide insight into the “average” ending to a sentence</a:t>
            </a:r>
            <a:endParaRPr/>
          </a:p>
          <a:p>
            <a:pPr marL="457200" lvl="0" indent="-367506" algn="l" rtl="0">
              <a:spcBef>
                <a:spcPts val="500"/>
              </a:spcBef>
              <a:spcAft>
                <a:spcPts val="0"/>
              </a:spcAft>
              <a:buSzPct val="100000"/>
              <a:buChar char="●"/>
            </a:pPr>
            <a:r>
              <a:rPr lang="en-GB"/>
              <a:t>Many tools using GPT backend - just add words to the context</a:t>
            </a:r>
            <a:endParaRPr/>
          </a:p>
          <a:p>
            <a:pPr marL="1371600" lvl="1" indent="-327818" algn="l" rtl="0">
              <a:spcBef>
                <a:spcPts val="500"/>
              </a:spcBef>
              <a:spcAft>
                <a:spcPts val="0"/>
              </a:spcAft>
              <a:buSzPct val="100000"/>
              <a:buChar char="○"/>
            </a:pPr>
            <a:r>
              <a:rPr lang="en-GB"/>
              <a:t>A button that adds - “Acting as a professional copy editor (__________)”</a:t>
            </a:r>
            <a:endParaRPr/>
          </a:p>
          <a:p>
            <a:pPr marL="1371600" lvl="1" indent="-327818" algn="l" rtl="0">
              <a:spcBef>
                <a:spcPts val="500"/>
              </a:spcBef>
              <a:spcAft>
                <a:spcPts val="0"/>
              </a:spcAft>
              <a:buSzPct val="100000"/>
              <a:buChar char="○"/>
            </a:pPr>
            <a:r>
              <a:rPr lang="en-GB"/>
              <a:t>When editing set the “randomness” higher.</a:t>
            </a:r>
            <a:endParaRPr/>
          </a:p>
          <a:p>
            <a:pPr marL="1371600" lvl="1" indent="-327818" algn="l" rtl="0">
              <a:spcBef>
                <a:spcPts val="500"/>
              </a:spcBef>
              <a:spcAft>
                <a:spcPts val="0"/>
              </a:spcAft>
              <a:buSzPct val="100000"/>
              <a:buChar char="○"/>
            </a:pPr>
            <a:r>
              <a:rPr lang="en-GB"/>
              <a:t>etc</a:t>
            </a:r>
            <a:endParaRPr/>
          </a:p>
          <a:p>
            <a:pPr marL="1371600" lvl="1" indent="-327818" algn="l" rtl="0">
              <a:spcBef>
                <a:spcPts val="500"/>
              </a:spcBef>
              <a:spcAft>
                <a:spcPts val="500"/>
              </a:spcAft>
              <a:buSzPct val="100000"/>
              <a:buChar char="○"/>
            </a:pPr>
            <a:endParaRPr/>
          </a:p>
        </p:txBody>
      </p:sp>
    </p:spTree>
  </p:cSld>
  <p:clrMapOvr>
    <a:masterClrMapping/>
  </p:clrMapOvr>
</p:sld>
</file>

<file path=ppt/theme/theme1.xml><?xml version="1.0" encoding="utf-8"?>
<a:theme xmlns:a="http://schemas.openxmlformats.org/drawingml/2006/main" name="Vic">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1461</Words>
  <Application>Microsoft Office PowerPoint</Application>
  <PresentationFormat>On-screen Show (16:9)</PresentationFormat>
  <Paragraphs>181</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Roboto</vt:lpstr>
      <vt:lpstr>Vic</vt:lpstr>
      <vt:lpstr>Understanding ChatGPT</vt:lpstr>
      <vt:lpstr>AI - ML - LLMs - GPTs - GANNs - Diffusion - Deep learning</vt:lpstr>
      <vt:lpstr>ChatGPT a LLM</vt:lpstr>
      <vt:lpstr>Understanding words - Vectors</vt:lpstr>
      <vt:lpstr>Attention</vt:lpstr>
      <vt:lpstr>Working memory</vt:lpstr>
      <vt:lpstr>Build on translation</vt:lpstr>
      <vt:lpstr>Zero Shot vs Few Shot  </vt:lpstr>
      <vt:lpstr>Building context - Prompt Engineering</vt:lpstr>
      <vt:lpstr>Problems</vt:lpstr>
      <vt:lpstr>AI creating Questions</vt:lpstr>
      <vt:lpstr>Analogues</vt:lpstr>
      <vt:lpstr>AutoGPT</vt:lpstr>
      <vt:lpstr>Cultural Simulation</vt:lpstr>
      <vt:lpstr>GPT-4 with plugins</vt:lpstr>
      <vt:lpstr>Art </vt:lpstr>
      <vt:lpstr>Art Diffusion</vt:lpstr>
      <vt:lpstr>Creates variations and options</vt:lpstr>
      <vt:lpstr>Implications for teaching</vt:lpstr>
      <vt:lpstr>GPT 4 - Short - Medium - Long</vt:lpstr>
      <vt:lpstr>PowerPoint Presentation</vt:lpstr>
      <vt:lpstr>Good things</vt:lpstr>
      <vt:lpstr>Using LLMs</vt:lpstr>
      <vt:lpstr>An art assistant</vt:lpstr>
      <vt:lpstr>Personal tutor</vt:lpstr>
      <vt:lpstr>AI marking </vt:lpstr>
      <vt:lpstr>Principle</vt:lpstr>
      <vt:lpstr>Q&amp;A</vt:lpstr>
      <vt:lpstr>News - 27/04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ChatGPT</dc:title>
  <dc:creator>Simon McCallum</dc:creator>
  <cp:lastModifiedBy>Simon McCallum</cp:lastModifiedBy>
  <cp:revision>4</cp:revision>
  <dcterms:modified xsi:type="dcterms:W3CDTF">2023-05-02T00:53:52Z</dcterms:modified>
</cp:coreProperties>
</file>